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377" r:id="rId2"/>
    <p:sldId id="462" r:id="rId3"/>
    <p:sldId id="463" r:id="rId4"/>
    <p:sldId id="378" r:id="rId5"/>
    <p:sldId id="387" r:id="rId6"/>
    <p:sldId id="380" r:id="rId7"/>
    <p:sldId id="382" r:id="rId8"/>
    <p:sldId id="384" r:id="rId9"/>
    <p:sldId id="447" r:id="rId10"/>
    <p:sldId id="388" r:id="rId11"/>
    <p:sldId id="381" r:id="rId12"/>
    <p:sldId id="385" r:id="rId13"/>
    <p:sldId id="416" r:id="rId14"/>
    <p:sldId id="418" r:id="rId15"/>
    <p:sldId id="420" r:id="rId16"/>
    <p:sldId id="421" r:id="rId17"/>
    <p:sldId id="473" r:id="rId18"/>
    <p:sldId id="431" r:id="rId19"/>
    <p:sldId id="432" r:id="rId20"/>
    <p:sldId id="433" r:id="rId21"/>
    <p:sldId id="441" r:id="rId22"/>
    <p:sldId id="435" r:id="rId23"/>
    <p:sldId id="436" r:id="rId24"/>
    <p:sldId id="437" r:id="rId25"/>
    <p:sldId id="438" r:id="rId26"/>
    <p:sldId id="439" r:id="rId27"/>
    <p:sldId id="440" r:id="rId28"/>
    <p:sldId id="443" r:id="rId29"/>
    <p:sldId id="445" r:id="rId30"/>
    <p:sldId id="442" r:id="rId31"/>
    <p:sldId id="389" r:id="rId32"/>
    <p:sldId id="392" r:id="rId33"/>
    <p:sldId id="394" r:id="rId34"/>
    <p:sldId id="395" r:id="rId35"/>
    <p:sldId id="456" r:id="rId36"/>
    <p:sldId id="458" r:id="rId37"/>
    <p:sldId id="396" r:id="rId38"/>
    <p:sldId id="390" r:id="rId39"/>
    <p:sldId id="427" r:id="rId40"/>
    <p:sldId id="428" r:id="rId41"/>
    <p:sldId id="429" r:id="rId42"/>
    <p:sldId id="430" r:id="rId43"/>
    <p:sldId id="448" r:id="rId44"/>
  </p:sldIdLst>
  <p:sldSz cx="9144000" cy="6858000" type="screen4x3"/>
  <p:notesSz cx="6797675" cy="9874250"/>
  <p:embeddedFontLst>
    <p:embeddedFont>
      <p:font typeface="Lucida Sans Unicode" pitchFamily="34" charset="0"/>
      <p:regular r:id="rId47"/>
    </p:embeddedFont>
    <p:embeddedFont>
      <p:font typeface="CMMI10" pitchFamily="34" charset="0"/>
      <p:regular r:id="rId48"/>
    </p:embeddedFont>
    <p:embeddedFont>
      <p:font typeface="CMR10" pitchFamily="34" charset="0"/>
      <p:regular r:id="rId49"/>
    </p:embeddedFont>
    <p:embeddedFont>
      <p:font typeface="CMMI7" pitchFamily="34" charset="0"/>
      <p:regular r:id="rId50"/>
    </p:embeddedFont>
    <p:embeddedFont>
      <p:font typeface="CMSY10ORIG" pitchFamily="34" charset="0"/>
      <p:regular r:id="rId51"/>
    </p:embeddedFont>
    <p:embeddedFont>
      <p:font typeface="CMTI10" pitchFamily="34" charset="0"/>
      <p:regular r:id="rId52"/>
    </p:embeddedFont>
    <p:embeddedFont>
      <p:font typeface="CMR7" pitchFamily="34" charset="0"/>
      <p:regular r:id="rId53"/>
    </p:embeddedFont>
    <p:embeddedFont>
      <p:font typeface="LCMSS8" pitchFamily="34" charset="0"/>
      <p:regular r:id="rId54"/>
    </p:embeddedFont>
    <p:embeddedFont>
      <p:font typeface="LCMSSI8" pitchFamily="34" charset="0"/>
      <p:italic r:id="rId55"/>
    </p:embeddedFont>
    <p:embeddedFont>
      <p:font typeface="CMMI8" pitchFamily="34" charset="0"/>
      <p:regular r:id="rId56"/>
    </p:embeddedFont>
    <p:embeddedFont>
      <p:font typeface="CMMI12" pitchFamily="34" charset="0"/>
      <p:regular r:id="rId57"/>
    </p:embeddedFont>
    <p:embeddedFont>
      <p:font typeface="Comic Sans MS" pitchFamily="66" charset="0"/>
      <p:regular r:id="rId58"/>
      <p:bold r:id="rId59"/>
    </p:embeddedFont>
    <p:embeddedFont>
      <p:font typeface="Tahoma" pitchFamily="34" charset="0"/>
      <p:regular r:id="rId60"/>
      <p:bold r:id="rId61"/>
    </p:embeddedFont>
    <p:embeddedFont>
      <p:font typeface="ＭＳ Ｐゴシック" pitchFamily="34" charset="-128"/>
      <p:regular r:id="rId62"/>
    </p:embeddedFont>
    <p:embeddedFont>
      <p:font typeface="cmsy10" pitchFamily="34" charset="0"/>
      <p:regular r:id="rId63"/>
    </p:embeddedFont>
  </p:embeddedFontLst>
  <p:custDataLst>
    <p:tags r:id="rId6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rgbClr val="FF0000"/>
    </p:penClr>
  </p:showPr>
  <p:clrMru>
    <a:srgbClr val="BEE395"/>
    <a:srgbClr val="333399"/>
    <a:srgbClr val="CC00CC"/>
    <a:srgbClr val="A9A3F5"/>
    <a:srgbClr val="F9CFF3"/>
    <a:srgbClr val="FFCDCD"/>
    <a:srgbClr val="5C5CD6"/>
    <a:srgbClr val="009900"/>
    <a:srgbClr val="3B6705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7983" autoAdjust="0"/>
  </p:normalViewPr>
  <p:slideViewPr>
    <p:cSldViewPr>
      <p:cViewPr varScale="1">
        <p:scale>
          <a:sx n="77" d="100"/>
          <a:sy n="77" d="100"/>
        </p:scale>
        <p:origin x="-564" y="-84"/>
      </p:cViewPr>
      <p:guideLst>
        <p:guide orient="horz" pos="1392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30" y="-78"/>
      </p:cViewPr>
      <p:guideLst>
        <p:guide orient="horz" pos="3110"/>
        <p:guide pos="2141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54" cy="493037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81" y="0"/>
            <a:ext cx="2945454" cy="493037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/>
            </a:lvl1pPr>
          </a:lstStyle>
          <a:p>
            <a:fld id="{C99F245F-DBDC-405D-A576-2C3318FB6006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526"/>
            <a:ext cx="2945454" cy="493037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81" y="9379526"/>
            <a:ext cx="2945454" cy="493037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/>
            </a:lvl1pPr>
          </a:lstStyle>
          <a:p>
            <a:fld id="{E79142E9-5A16-40B0-9C70-9D0F67BE4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54" cy="49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81" y="0"/>
            <a:ext cx="2945454" cy="49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7" y="4690608"/>
            <a:ext cx="5437523" cy="44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26"/>
            <a:ext cx="2945454" cy="49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81" y="9379526"/>
            <a:ext cx="2945454" cy="49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200"/>
            </a:lvl1pPr>
          </a:lstStyle>
          <a:p>
            <a:fld id="{18C494D9-8F21-4FD9-ABEE-CD3839F489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D1673-6346-4292-A0BA-5BFCDBAD9D11}" type="slidenum">
              <a:rPr lang="en-US"/>
              <a:pPr/>
              <a:t>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the protocol looks like</a:t>
            </a:r>
            <a:r>
              <a:rPr lang="en-US" baseline="0" dirty="0" smtClean="0"/>
              <a:t> in UPPAAL – just so that you see it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model has been adapted from the initial work  by </a:t>
            </a:r>
            <a:r>
              <a:rPr lang="en-US" baseline="0" dirty="0" err="1" smtClean="0"/>
              <a:t>Ansgar</a:t>
            </a:r>
            <a:r>
              <a:rPr lang="en-US" baseline="0" dirty="0" smtClean="0"/>
              <a:t>, .. Who used UPPAAL classical for detecting perpetual collisions, i.e. situations where two nodes with a common neighbor keep colliding.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does SMC give on this model</a:t>
            </a:r>
          </a:p>
          <a:p>
            <a:r>
              <a:rPr lang="en-US" baseline="0" dirty="0" smtClean="0"/>
              <a:t>	- we see that ring topology has perpetual collision with some non-zero probability</a:t>
            </a:r>
          </a:p>
          <a:p>
            <a:r>
              <a:rPr lang="en-US" baseline="0" dirty="0" smtClean="0"/>
              <a:t>	- the chain is better</a:t>
            </a:r>
          </a:p>
          <a:p>
            <a:r>
              <a:rPr lang="en-US" baseline="0" dirty="0" smtClean="0"/>
              <a:t>	- exponential or uniform waiting does not matter </a:t>
            </a:r>
          </a:p>
          <a:p>
            <a:r>
              <a:rPr lang="en-US" baseline="0" dirty="0" smtClean="0"/>
              <a:t>	- Energy .. Here ring is better</a:t>
            </a:r>
          </a:p>
          <a:p>
            <a:r>
              <a:rPr lang="en-US" baseline="0" dirty="0" smtClean="0"/>
              <a:t>	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distributed platform to deal carry out </a:t>
            </a:r>
            <a:r>
              <a:rPr lang="en-US" b="1" baseline="0" dirty="0" smtClean="0"/>
              <a:t>statistical model checking </a:t>
            </a:r>
            <a:r>
              <a:rPr lang="en-US" baseline="0" dirty="0" smtClean="0"/>
              <a:t>of several topologies in parallel – </a:t>
            </a:r>
          </a:p>
          <a:p>
            <a:r>
              <a:rPr lang="en-US" baseline="0" dirty="0" err="1" smtClean="0"/>
              <a:t>Embarisingly</a:t>
            </a:r>
            <a:r>
              <a:rPr lang="en-US" baseline="0" dirty="0" smtClean="0"/>
              <a:t> parallel.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Findings:  </a:t>
            </a:r>
          </a:p>
          <a:p>
            <a:r>
              <a:rPr lang="en-US" baseline="0" dirty="0" smtClean="0"/>
              <a:t>	-Worst topology in terms of high collision probability …</a:t>
            </a:r>
          </a:p>
          <a:p>
            <a:r>
              <a:rPr lang="en-US" baseline="0" dirty="0" smtClean="0"/>
              <a:t>	- More connectedness could be good (as </a:t>
            </a:r>
            <a:r>
              <a:rPr lang="en-US" baseline="0" dirty="0" err="1" smtClean="0"/>
              <a:t>neighbours</a:t>
            </a:r>
            <a:r>
              <a:rPr lang="en-US" baseline="0" dirty="0" smtClean="0"/>
              <a:t> can inform about collision in your time slot.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what we did … and what we found</a:t>
            </a:r>
          </a:p>
          <a:p>
            <a:r>
              <a:rPr lang="en-US" dirty="0" smtClean="0"/>
              <a:t>	- STAR</a:t>
            </a:r>
            <a:r>
              <a:rPr lang="en-US" baseline="0" dirty="0" smtClean="0"/>
              <a:t> topology missed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</a:t>
            </a:r>
            <a:r>
              <a:rPr lang="en-US" baseline="0" dirty="0" smtClean="0"/>
              <a:t> questions remain:</a:t>
            </a:r>
          </a:p>
          <a:p>
            <a:r>
              <a:rPr lang="en-US" baseline="0" dirty="0" smtClean="0"/>
              <a:t>	- to understand what topologies are good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the 3.909 instances)</a:t>
            </a:r>
          </a:p>
          <a:p>
            <a:r>
              <a:rPr lang="en-US" baseline="0" dirty="0" smtClean="0"/>
              <a:t>	- are there relationships to connectivity</a:t>
            </a:r>
          </a:p>
          <a:p>
            <a:r>
              <a:rPr lang="en-US" baseline="0" dirty="0" smtClean="0"/>
              <a:t>	- how to generate models??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type of example well-suited for Distributed</a:t>
            </a:r>
            <a:r>
              <a:rPr lang="en-US" baseline="0" dirty="0" smtClean="0"/>
              <a:t> SMC is that of finding NE parameters in a network, say wireless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 </a:t>
            </a:r>
            <a:r>
              <a:rPr lang="en-US" b="1" baseline="0" dirty="0" smtClean="0"/>
              <a:t>persistence</a:t>
            </a:r>
            <a:r>
              <a:rPr lang="en-US" baseline="0" dirty="0" smtClean="0"/>
              <a:t> parameter being the probability that a node will transmit in the next slot.  Each node will also have a </a:t>
            </a:r>
            <a:r>
              <a:rPr lang="en-US" b="1" baseline="0" dirty="0" smtClean="0"/>
              <a:t> </a:t>
            </a:r>
            <a:r>
              <a:rPr lang="en-US" baseline="0" dirty="0" smtClean="0"/>
              <a:t>being the probability that within a certain amount of slots and time a node will have </a:t>
            </a:r>
            <a:r>
              <a:rPr lang="en-US" baseline="0" dirty="0" err="1" smtClean="0"/>
              <a:t>sucessfully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transmistted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messeage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 increase the Utility</a:t>
            </a:r>
            <a:r>
              <a:rPr lang="en-US" baseline="0" dirty="0" smtClean="0"/>
              <a:t> a given node may </a:t>
            </a:r>
            <a:r>
              <a:rPr lang="en-US" baseline="0" dirty="0" err="1" smtClean="0"/>
              <a:t>deside</a:t>
            </a:r>
            <a:r>
              <a:rPr lang="en-US" baseline="0" dirty="0" smtClean="0"/>
              <a:t> to change his parameter from the common standard (say to increase the probability of transmitting in the next slot).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of course several may do so ..</a:t>
            </a:r>
          </a:p>
          <a:p>
            <a:r>
              <a:rPr lang="en-US" dirty="0" smtClean="0"/>
              <a:t>	- Could</a:t>
            </a:r>
            <a:r>
              <a:rPr lang="en-US" baseline="0" dirty="0" smtClean="0"/>
              <a:t> – and I guess is expected to have a negative impact on other nodes, but most importantly</a:t>
            </a:r>
          </a:p>
          <a:p>
            <a:r>
              <a:rPr lang="en-US" baseline="0" dirty="0" smtClean="0"/>
              <a:t>	  a positive impact on the cheating nodes.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could be ideal would be to identify parameters that would constitute NE in the </a:t>
            </a:r>
            <a:r>
              <a:rPr lang="en-US" baseline="0" dirty="0" err="1" smtClean="0"/>
              <a:t>sence</a:t>
            </a:r>
            <a:r>
              <a:rPr lang="en-US" baseline="0" dirty="0" smtClean="0"/>
              <a:t> that a node would not benefit from changing the parameter value if all others stick to it.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Aloha-inspired</a:t>
            </a:r>
            <a:r>
              <a:rPr lang="en-US" baseline="0" dirty="0" smtClean="0"/>
              <a:t> example ..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we consider that all nodes use the same transmission probability.</a:t>
            </a:r>
          </a:p>
          <a:p>
            <a:r>
              <a:rPr lang="en-US" baseline="0" dirty="0" smtClean="0"/>
              <a:t>As we can see it is not better for all components to increase the transmission probability .. What is the best?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model such a network as a symmetric nonzero-sum game of N players (network nodes)</a:t>
            </a:r>
          </a:p>
          <a:p>
            <a:r>
              <a:rPr lang="en-US" dirty="0" smtClean="0"/>
              <a:t>A strategy of a player corresponds to the parameter values used by the corresponding network node</a:t>
            </a:r>
          </a:p>
          <a:p>
            <a:r>
              <a:rPr lang="en-US" dirty="0" smtClean="0"/>
              <a:t>Our goal is to find a symmetric </a:t>
            </a:r>
            <a:r>
              <a:rPr lang="en-US" b="1" dirty="0" smtClean="0"/>
              <a:t>Nash equilibrium (NE)</a:t>
            </a:r>
            <a:r>
              <a:rPr lang="en-US" dirty="0" smtClean="0"/>
              <a:t> for this game, e.g. parameter values such that it’s not profitable for a node to alter its behavior to the detriment of other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a</a:t>
            </a:r>
            <a:r>
              <a:rPr lang="en-US" baseline="0" dirty="0" smtClean="0"/>
              <a:t> sweep of the parameters [0,..,100]x[0,..100] we see</a:t>
            </a:r>
          </a:p>
          <a:p>
            <a:r>
              <a:rPr lang="en-US" baseline="0" dirty="0" smtClean="0"/>
              <a:t>	- the Utility, that is the probability of getting a node through for a cheater node</a:t>
            </a:r>
          </a:p>
          <a:p>
            <a:r>
              <a:rPr lang="en-US" baseline="0" dirty="0" smtClean="0"/>
              <a:t>	  </a:t>
            </a:r>
          </a:p>
          <a:p>
            <a:r>
              <a:rPr lang="en-US" baseline="0" dirty="0" smtClean="0"/>
              <a:t>	- + NE parameter .. It does not pay off to cheat by the cheater</a:t>
            </a:r>
          </a:p>
          <a:p>
            <a:r>
              <a:rPr lang="en-US" baseline="0" dirty="0" smtClean="0"/>
              <a:t>	- x best symmetric parameter </a:t>
            </a:r>
          </a:p>
          <a:p>
            <a:r>
              <a:rPr lang="en-US" baseline="0" dirty="0" smtClean="0"/>
              <a:t>	- * but it might be beneficial for the cheater to cheater.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takes many</a:t>
            </a:r>
            <a:r>
              <a:rPr lang="en-US" baseline="0" dirty="0" smtClean="0"/>
              <a:t> more of us – who has been working on SMC for the last 8-10 months. </a:t>
            </a:r>
          </a:p>
          <a:p>
            <a:r>
              <a:rPr lang="en-US" baseline="0" dirty="0" smtClean="0"/>
              <a:t>And on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distributed version for the last 2 months .. Looking forward to present what we have achieved so far!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1337" y="212724"/>
            <a:ext cx="5437523" cy="96615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Sequential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first – and so far most trust-worthy experiments</a:t>
            </a:r>
            <a:r>
              <a:rPr lang="en-US" baseline="0" dirty="0" smtClean="0"/>
              <a:t> has been carried on </a:t>
            </a:r>
            <a:r>
              <a:rPr lang="en-US" baseline="0" dirty="0" err="1" smtClean="0"/>
              <a:t>Alexandre</a:t>
            </a:r>
            <a:r>
              <a:rPr lang="en-US" baseline="0" dirty="0" smtClean="0"/>
              <a:t> own home-machine, which is a 4core </a:t>
            </a:r>
            <a:r>
              <a:rPr lang="en-US" baseline="0" dirty="0" err="1" smtClean="0"/>
              <a:t>hyperthreaded</a:t>
            </a:r>
            <a:r>
              <a:rPr lang="en-US" baseline="0" dirty="0" smtClean="0"/>
              <a:t> 4GHz machine .. A powerful one his is proud of.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challenge with the TG example with many trains (20) and the implementation was using </a:t>
            </a:r>
            <a:r>
              <a:rPr lang="en-US" baseline="0" dirty="0" err="1" smtClean="0"/>
              <a:t>batchsize</a:t>
            </a:r>
            <a:r>
              <a:rPr lang="en-US" baseline="0" dirty="0" smtClean="0"/>
              <a:t> 40 and buffer-size 64.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Also, in-difference region between H0 and H1 was very small and the level of significance were very small.  Should be challenging!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As it turned out –right </a:t>
            </a:r>
            <a:r>
              <a:rPr lang="en-US" baseline="0" dirty="0" smtClean="0"/>
              <a:t>as </a:t>
            </a:r>
            <a:r>
              <a:rPr lang="en-US" baseline="0" dirty="0" smtClean="0"/>
              <a:t>we had to do our experiments -- own clusters – several – have been down now for several weeks due to </a:t>
            </a:r>
            <a:r>
              <a:rPr lang="en-US" baseline="0" dirty="0" err="1" smtClean="0"/>
              <a:t>maintanence</a:t>
            </a:r>
            <a:r>
              <a:rPr lang="en-US" baseline="0" dirty="0" smtClean="0"/>
              <a:t> on their cooling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2 weeks ago I called </a:t>
            </a:r>
            <a:r>
              <a:rPr lang="en-US" baseline="0" dirty="0" err="1" smtClean="0"/>
              <a:t>Jaco</a:t>
            </a:r>
            <a:r>
              <a:rPr lang="en-US" baseline="0" dirty="0" smtClean="0"/>
              <a:t>, and the people in </a:t>
            </a:r>
            <a:r>
              <a:rPr lang="en-US" baseline="0" dirty="0" err="1" smtClean="0"/>
              <a:t>Twente</a:t>
            </a:r>
            <a:r>
              <a:rPr lang="en-US" baseline="0" dirty="0" smtClean="0"/>
              <a:t> were extremely nice giving us access to their cluster with 8 cores pr node and a total of 8 nodes where we ever only used four..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had 10 days, doing experiment on the Distributed SMC on two examples </a:t>
            </a:r>
            <a:r>
              <a:rPr lang="en-US" baseline="0" dirty="0" err="1" smtClean="0"/>
              <a:t>Firewire</a:t>
            </a:r>
            <a:r>
              <a:rPr lang="en-US" baseline="0" dirty="0" smtClean="0"/>
              <a:t> Protocol and but given that the cluster was most likely used by other users during our testing we find the results very encouraging having.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else COULD we do to increase our insight/believe in the method:  Well why don’t we </a:t>
            </a:r>
            <a:r>
              <a:rPr lang="en-US" baseline="0" dirty="0" err="1" smtClean="0"/>
              <a:t>analyse</a:t>
            </a:r>
            <a:r>
              <a:rPr lang="en-US" baseline="0" dirty="0" smtClean="0"/>
              <a:t> it using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1337" y="212724"/>
            <a:ext cx="5437523" cy="9661525"/>
          </a:xfrm>
        </p:spPr>
        <p:txBody>
          <a:bodyPr>
            <a:normAutofit fontScale="55000" lnSpcReduction="20000"/>
          </a:bodyPr>
          <a:lstStyle/>
          <a:p>
            <a:endParaRPr lang="en-US" sz="1200" b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what else COULD we do to increase our insight/believe in the method:  Well why don’t we model it, and </a:t>
            </a:r>
            <a:r>
              <a:rPr lang="en-US" baseline="0" dirty="0" err="1" smtClean="0"/>
              <a:t>analyse</a:t>
            </a:r>
            <a:r>
              <a:rPr lang="en-US" baseline="0" dirty="0" smtClean="0"/>
              <a:t> it using SMC or rather given that we are in a parameterized setting DSMC exploiting distribution for parameter sweep.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again .. What is DSMC for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model.</a:t>
            </a:r>
          </a:p>
          <a:p>
            <a:endParaRPr lang="en-US" dirty="0" smtClean="0"/>
          </a:p>
          <a:p>
            <a:r>
              <a:rPr lang="en-US" dirty="0" smtClean="0"/>
              <a:t>In particular we need to model the distribution of</a:t>
            </a:r>
            <a:r>
              <a:rPr lang="en-US" baseline="0" dirty="0" smtClean="0"/>
              <a:t> the time that it takes for a core to generate a run.  Well that is easy, simply generate the distribution of simulation steps and use this as the basis.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our first finding on the performance of</a:t>
            </a:r>
            <a:r>
              <a:rPr lang="en-US" baseline="0" dirty="0" smtClean="0"/>
              <a:t> DSMC on Train Crossing w 6 trains (I believe)</a:t>
            </a:r>
          </a:p>
          <a:p>
            <a:r>
              <a:rPr lang="en-US" baseline="0" dirty="0" smtClean="0"/>
              <a:t>	- 8 nodes and simulation time is 1000.  The maximum Total Usage of the processing nodes</a:t>
            </a:r>
          </a:p>
          <a:p>
            <a:r>
              <a:rPr lang="en-US" baseline="0" dirty="0" smtClean="0"/>
              <a:t>	  is 8.000.  The average </a:t>
            </a:r>
            <a:r>
              <a:rPr lang="en-US" baseline="0" dirty="0" err="1" smtClean="0"/>
              <a:t>utulization</a:t>
            </a:r>
            <a:r>
              <a:rPr lang="en-US" baseline="0" dirty="0" smtClean="0"/>
              <a:t> is found to be 7.980 pretty good efficiency (98%)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1337" y="212724"/>
            <a:ext cx="5437523" cy="9661525"/>
          </a:xfrm>
        </p:spPr>
        <p:txBody>
          <a:bodyPr>
            <a:normAutofit fontScale="55000" lnSpcReduction="20000"/>
          </a:bodyPr>
          <a:lstStyle/>
          <a:p>
            <a:r>
              <a:rPr lang="en-US" sz="1100" b="1" dirty="0" smtClean="0"/>
              <a:t>0. INTRODUCTION</a:t>
            </a:r>
          </a:p>
          <a:p>
            <a:r>
              <a:rPr lang="en-US" sz="1100" dirty="0" smtClean="0"/>
              <a:t>	-</a:t>
            </a:r>
            <a:r>
              <a:rPr lang="en-US" sz="1100" baseline="0" dirty="0" smtClean="0"/>
              <a:t> PDMC05 </a:t>
            </a:r>
            <a:r>
              <a:rPr lang="en-US" sz="1100" baseline="0" dirty="0" smtClean="0">
                <a:sym typeface="Wingdings" pitchFamily="2" charset="2"/>
              </a:rPr>
              <a:t> PDMC11</a:t>
            </a:r>
          </a:p>
          <a:p>
            <a:r>
              <a:rPr lang="en-US" sz="1100" baseline="0" dirty="0" smtClean="0">
                <a:sym typeface="Wingdings" pitchFamily="2" charset="2"/>
              </a:rPr>
              <a:t>	- Picture of people involved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b="1" dirty="0" smtClean="0"/>
              <a:t>1. Statistical</a:t>
            </a:r>
            <a:r>
              <a:rPr lang="en-US" sz="1100" b="1" baseline="0" dirty="0" smtClean="0"/>
              <a:t> Model Checking in UPPAAL</a:t>
            </a:r>
            <a:r>
              <a:rPr lang="en-US" sz="1100" baseline="0" dirty="0" smtClean="0"/>
              <a:t> (to be presented at CAV)</a:t>
            </a:r>
          </a:p>
          <a:p>
            <a:r>
              <a:rPr lang="en-US" sz="1100" baseline="0" dirty="0" smtClean="0"/>
              <a:t>	- Stochastic Semantics of TA (short)</a:t>
            </a:r>
          </a:p>
          <a:p>
            <a:r>
              <a:rPr lang="en-US" sz="1100" baseline="0" dirty="0" smtClean="0"/>
              <a:t>	- Train Gate Example</a:t>
            </a:r>
          </a:p>
          <a:p>
            <a:r>
              <a:rPr lang="en-US" sz="1100" baseline="0" dirty="0" smtClean="0"/>
              <a:t>		: with stochastic delays</a:t>
            </a:r>
          </a:p>
          <a:p>
            <a:r>
              <a:rPr lang="en-US" sz="1100" baseline="0" dirty="0" smtClean="0"/>
              <a:t>		: Pr-queries</a:t>
            </a:r>
          </a:p>
          <a:p>
            <a:r>
              <a:rPr lang="en-US" sz="1100" baseline="0" dirty="0" smtClean="0"/>
              <a:t>	- Short DEMO .. More at CAV!!</a:t>
            </a:r>
          </a:p>
          <a:p>
            <a:r>
              <a:rPr lang="en-US" sz="1100" baseline="0" dirty="0" smtClean="0"/>
              <a:t>	</a:t>
            </a:r>
          </a:p>
          <a:p>
            <a:r>
              <a:rPr lang="en-US" sz="1100" baseline="0" dirty="0" smtClean="0"/>
              <a:t>	QUERIES in UPPAAL SMC</a:t>
            </a:r>
          </a:p>
          <a:p>
            <a:r>
              <a:rPr lang="en-US" sz="1100" baseline="0" dirty="0" smtClean="0"/>
              <a:t>	- Estimation (embarrassingly </a:t>
            </a:r>
            <a:r>
              <a:rPr lang="en-US" sz="1100" baseline="0" dirty="0" err="1" smtClean="0"/>
              <a:t>parallizable</a:t>
            </a:r>
            <a:r>
              <a:rPr lang="en-US" sz="1100" baseline="0" dirty="0" smtClean="0"/>
              <a:t>)</a:t>
            </a:r>
          </a:p>
          <a:p>
            <a:r>
              <a:rPr lang="en-US" sz="1100" baseline="0" dirty="0" smtClean="0"/>
              <a:t>	- Testing (more complex)</a:t>
            </a:r>
          </a:p>
          <a:p>
            <a:r>
              <a:rPr lang="en-US" sz="1100" baseline="0" dirty="0" smtClean="0"/>
              <a:t>	- Probability Comparison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QUESTION how to exploit </a:t>
            </a:r>
          </a:p>
          <a:p>
            <a:r>
              <a:rPr lang="en-US" sz="1200" baseline="0" dirty="0" smtClean="0"/>
              <a:t>	- PC-clusters for </a:t>
            </a:r>
          </a:p>
          <a:p>
            <a:r>
              <a:rPr lang="en-US" sz="1200" baseline="0" dirty="0" smtClean="0"/>
              <a:t>		: increase size of model</a:t>
            </a:r>
          </a:p>
          <a:p>
            <a:r>
              <a:rPr lang="en-US" sz="1200" baseline="0" dirty="0" smtClean="0"/>
              <a:t>		: increase number of models (parameterized)</a:t>
            </a:r>
          </a:p>
          <a:p>
            <a:r>
              <a:rPr lang="en-US" sz="1200" baseline="0" dirty="0" smtClean="0"/>
              <a:t>		: improve level of significance, size of confidence interval</a:t>
            </a:r>
          </a:p>
          <a:p>
            <a:r>
              <a:rPr lang="en-US" sz="1200" baseline="0" dirty="0" smtClean="0"/>
              <a:t>	- Which clusters do we have available (would be nice with some pictures)</a:t>
            </a:r>
          </a:p>
          <a:p>
            <a:r>
              <a:rPr lang="en-US" sz="1200" baseline="0" dirty="0" smtClean="0"/>
              <a:t>	      Two directions exploit availability of several nodes to </a:t>
            </a:r>
          </a:p>
          <a:p>
            <a:r>
              <a:rPr lang="en-US" sz="1200" baseline="0" dirty="0" smtClean="0"/>
              <a:t>		: analyze more models (parameter sweep, optimization, ..)</a:t>
            </a:r>
          </a:p>
          <a:p>
            <a:r>
              <a:rPr lang="en-US" sz="1200" baseline="0" dirty="0" smtClean="0"/>
              <a:t>		: speed up an individual SMC analysis</a:t>
            </a:r>
          </a:p>
          <a:p>
            <a:r>
              <a:rPr lang="en-US" sz="1200" baseline="0" dirty="0" smtClean="0"/>
              <a:t>	</a:t>
            </a:r>
          </a:p>
          <a:p>
            <a:r>
              <a:rPr lang="en-US" sz="1200" b="1" baseline="0" dirty="0" smtClean="0"/>
              <a:t>2. Distributed SMC for PARAMETERIZED Models</a:t>
            </a:r>
          </a:p>
          <a:p>
            <a:r>
              <a:rPr lang="en-US" sz="1200" baseline="0" dirty="0" smtClean="0"/>
              <a:t>	- Parameter sweep (can Peter say something about the tool-chain implemented?)</a:t>
            </a:r>
          </a:p>
          <a:p>
            <a:r>
              <a:rPr lang="en-US" sz="1200" baseline="0" dirty="0" smtClean="0"/>
              <a:t>		: Quantitative</a:t>
            </a:r>
          </a:p>
          <a:p>
            <a:r>
              <a:rPr lang="en-US" sz="1200" baseline="0" dirty="0" smtClean="0"/>
              <a:t>		     - Train: rate in Safe; </a:t>
            </a:r>
          </a:p>
          <a:p>
            <a:r>
              <a:rPr lang="en-US" sz="1200" baseline="0" dirty="0" smtClean="0"/>
              <a:t>		: Structural</a:t>
            </a:r>
          </a:p>
          <a:p>
            <a:r>
              <a:rPr lang="en-US" sz="1200" baseline="0" dirty="0" smtClean="0"/>
              <a:t>		     - Train: number of trains</a:t>
            </a:r>
          </a:p>
          <a:p>
            <a:r>
              <a:rPr lang="en-US" sz="1200" baseline="0" dirty="0" smtClean="0"/>
              <a:t>	- Optimization</a:t>
            </a:r>
          </a:p>
          <a:p>
            <a:r>
              <a:rPr lang="en-US" sz="1200" baseline="0" dirty="0" smtClean="0"/>
              <a:t>	- Nash Equilibrium</a:t>
            </a:r>
          </a:p>
          <a:p>
            <a:r>
              <a:rPr lang="en-US" sz="1200" baseline="0" dirty="0" smtClean="0"/>
              <a:t>	- The Tool-Chain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	LMAC</a:t>
            </a:r>
          </a:p>
          <a:p>
            <a:r>
              <a:rPr lang="en-US" sz="1200" baseline="0" dirty="0" smtClean="0"/>
              <a:t>	- Description of Protocol and previous work on it using UPPAAL</a:t>
            </a:r>
          </a:p>
          <a:p>
            <a:r>
              <a:rPr lang="en-US" sz="1200" baseline="0" dirty="0" smtClean="0"/>
              <a:t>	- why can we do better (and how much better in terms of topologies covered)</a:t>
            </a:r>
          </a:p>
          <a:p>
            <a:r>
              <a:rPr lang="en-US" sz="1200" baseline="0" dirty="0" smtClean="0"/>
              <a:t>	- Structural Parameter Sweep and Optimization</a:t>
            </a:r>
          </a:p>
          <a:p>
            <a:r>
              <a:rPr lang="en-US" sz="1200" baseline="0" dirty="0" smtClean="0"/>
              <a:t>	- Evaluation of Scalability ..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	ALOHA</a:t>
            </a:r>
          </a:p>
          <a:p>
            <a:r>
              <a:rPr lang="en-US" sz="1200" baseline="0" dirty="0" smtClean="0"/>
              <a:t>	- Description of Protocol </a:t>
            </a:r>
          </a:p>
          <a:p>
            <a:r>
              <a:rPr lang="en-US" sz="1200" baseline="0" dirty="0" smtClean="0"/>
              <a:t>	- Optimizations (for varying nodes)</a:t>
            </a:r>
          </a:p>
          <a:p>
            <a:r>
              <a:rPr lang="en-US" sz="1200" baseline="0" dirty="0" smtClean="0"/>
              <a:t>		: of joint parameter</a:t>
            </a:r>
          </a:p>
          <a:p>
            <a:r>
              <a:rPr lang="en-US" sz="1200" baseline="0" dirty="0" smtClean="0"/>
              <a:t>		: of cheating parameter</a:t>
            </a:r>
          </a:p>
          <a:p>
            <a:r>
              <a:rPr lang="en-US" sz="1200" baseline="0" dirty="0" smtClean="0"/>
              <a:t>		: of honest parameter</a:t>
            </a:r>
          </a:p>
          <a:p>
            <a:r>
              <a:rPr lang="en-US" sz="1200" baseline="0" dirty="0" smtClean="0"/>
              <a:t>	- Nash Equilibrium</a:t>
            </a:r>
          </a:p>
          <a:p>
            <a:r>
              <a:rPr lang="en-US" sz="1200" baseline="0" dirty="0" smtClean="0"/>
              <a:t>	-</a:t>
            </a:r>
          </a:p>
          <a:p>
            <a:r>
              <a:rPr lang="en-US" sz="1200" baseline="0" dirty="0" smtClean="0"/>
              <a:t>	- Evaluation of scalability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="1" baseline="0" dirty="0" smtClean="0"/>
              <a:t>3. DISTRIBUTED STATISTICAL MODEL CHECKING	</a:t>
            </a:r>
            <a:endParaRPr lang="en-US" sz="1200" baseline="0" dirty="0" smtClean="0"/>
          </a:p>
          <a:p>
            <a:r>
              <a:rPr lang="en-US" sz="1200" baseline="0" dirty="0" smtClean="0"/>
              <a:t>	-The danger of Bias of sequential testing on a distributed setting</a:t>
            </a:r>
          </a:p>
          <a:p>
            <a:r>
              <a:rPr lang="en-US" sz="1200" baseline="0" dirty="0" smtClean="0"/>
              <a:t>	  (</a:t>
            </a:r>
            <a:r>
              <a:rPr lang="en-US" sz="1200" baseline="0" dirty="0" err="1" smtClean="0"/>
              <a:t>Younes</a:t>
            </a:r>
            <a:r>
              <a:rPr lang="en-US" sz="1200" baseline="0" dirty="0" smtClean="0"/>
              <a:t> .. Do I have his thesis – YES)</a:t>
            </a:r>
          </a:p>
          <a:p>
            <a:r>
              <a:rPr lang="en-US" sz="1200" baseline="0" dirty="0" smtClean="0"/>
              <a:t>	- What is the problem?</a:t>
            </a:r>
          </a:p>
          <a:p>
            <a:r>
              <a:rPr lang="en-US" sz="1200" baseline="0" dirty="0" smtClean="0"/>
              <a:t>	- Remedies for solving the problem</a:t>
            </a:r>
          </a:p>
          <a:p>
            <a:r>
              <a:rPr lang="en-US" sz="1200" baseline="0" dirty="0" smtClean="0"/>
              <a:t>	- The Tool Chain with parameters and different schemes	</a:t>
            </a:r>
          </a:p>
          <a:p>
            <a:r>
              <a:rPr lang="en-US" sz="1200" baseline="0" dirty="0" smtClean="0"/>
              <a:t>		: number of </a:t>
            </a:r>
            <a:r>
              <a:rPr lang="en-US" sz="1100" baseline="0" dirty="0" smtClean="0"/>
              <a:t>processes available</a:t>
            </a:r>
            <a:endParaRPr lang="en-US" sz="1200" baseline="0" dirty="0" smtClean="0"/>
          </a:p>
          <a:p>
            <a:r>
              <a:rPr lang="en-US" sz="1200" baseline="0" dirty="0" smtClean="0"/>
              <a:t>		: Batch</a:t>
            </a:r>
          </a:p>
          <a:p>
            <a:r>
              <a:rPr lang="en-US" sz="1200" baseline="0" dirty="0" smtClean="0"/>
              <a:t>		: Dynamic Schedule</a:t>
            </a:r>
          </a:p>
          <a:p>
            <a:r>
              <a:rPr lang="en-US" sz="1200" baseline="0" dirty="0" smtClean="0"/>
              <a:t>		: K (the buffering capacity) not in </a:t>
            </a:r>
            <a:r>
              <a:rPr lang="en-US" sz="1200" baseline="0" dirty="0" err="1" smtClean="0"/>
              <a:t>Younes</a:t>
            </a:r>
            <a:r>
              <a:rPr lang="en-US" sz="1200" baseline="0" dirty="0" smtClean="0"/>
              <a:t> work (here it seems that all are stored)</a:t>
            </a:r>
          </a:p>
          <a:p>
            <a:r>
              <a:rPr lang="en-US" sz="1200" baseline="0" dirty="0" smtClean="0"/>
              <a:t>		: Batch size</a:t>
            </a:r>
          </a:p>
          <a:p>
            <a:r>
              <a:rPr lang="en-US" sz="1200" baseline="0" dirty="0" smtClean="0"/>
              <a:t>	- What is the best parameter setting – experimentally (report on this)?</a:t>
            </a:r>
          </a:p>
          <a:p>
            <a:endParaRPr lang="en-US" sz="1200" baseline="0" dirty="0" smtClean="0"/>
          </a:p>
          <a:p>
            <a:r>
              <a:rPr lang="en-US" sz="1200" b="1" baseline="0" dirty="0" smtClean="0"/>
              <a:t>4. Optimal Parameters for DSMC</a:t>
            </a:r>
          </a:p>
          <a:p>
            <a:r>
              <a:rPr lang="en-US" sz="1200" baseline="0" dirty="0" smtClean="0"/>
              <a:t>Let us use our parameterized SMC for settling this using models!</a:t>
            </a:r>
          </a:p>
          <a:p>
            <a:r>
              <a:rPr lang="en-US" sz="1200" baseline="0" dirty="0" smtClean="0"/>
              <a:t>		: modeling of run-generation time distribution</a:t>
            </a:r>
          </a:p>
          <a:p>
            <a:r>
              <a:rPr lang="en-US" sz="1200" baseline="0" dirty="0" smtClean="0"/>
              <a:t>		: modeling of set-up</a:t>
            </a:r>
          </a:p>
          <a:p>
            <a:r>
              <a:rPr lang="en-US" sz="1200" baseline="0" dirty="0" smtClean="0"/>
              <a:t>		: parameter analysis !</a:t>
            </a:r>
          </a:p>
          <a:p>
            <a:endParaRPr lang="en-US" sz="1200" baseline="0" dirty="0" smtClean="0"/>
          </a:p>
          <a:p>
            <a:r>
              <a:rPr lang="en-US" sz="1200" b="1" baseline="0" dirty="0" smtClean="0"/>
              <a:t>5. CONCLUSION &amp; FUTURE WORK</a:t>
            </a:r>
          </a:p>
          <a:p>
            <a:r>
              <a:rPr lang="en-US" sz="1200" baseline="0" dirty="0" smtClean="0"/>
              <a:t>Where to go from here</a:t>
            </a:r>
          </a:p>
          <a:p>
            <a:r>
              <a:rPr lang="en-US" sz="1200" baseline="0" dirty="0" smtClean="0"/>
              <a:t>	- CONCLUDE on scalability !! Nice diagrams ..</a:t>
            </a:r>
          </a:p>
          <a:p>
            <a:r>
              <a:rPr lang="en-US" sz="1200" baseline="0" dirty="0" smtClean="0"/>
              <a:t>	- Combination with exact methods</a:t>
            </a:r>
          </a:p>
          <a:p>
            <a:r>
              <a:rPr lang="en-US" sz="1200" baseline="0" dirty="0" smtClean="0"/>
              <a:t>	  just as when we have zoomed in on </a:t>
            </a:r>
            <a:r>
              <a:rPr lang="en-US" sz="1200" baseline="0" dirty="0" err="1" smtClean="0"/>
              <a:t>promissing</a:t>
            </a:r>
            <a:endParaRPr lang="en-US" sz="1200" baseline="0" dirty="0" smtClean="0"/>
          </a:p>
          <a:p>
            <a:r>
              <a:rPr lang="en-US" sz="1200" baseline="0" dirty="0" smtClean="0"/>
              <a:t>	  parameter by first using low confidence, and then increase</a:t>
            </a:r>
          </a:p>
          <a:p>
            <a:r>
              <a:rPr lang="en-US" sz="1200" baseline="0" dirty="0" smtClean="0"/>
              <a:t>	  it .. We could hand over to exact model checking</a:t>
            </a:r>
          </a:p>
          <a:p>
            <a:r>
              <a:rPr lang="en-US" sz="1200" baseline="0" dirty="0" smtClean="0"/>
              <a:t>	  Duration Probabilistic Automata ..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1337" y="212724"/>
            <a:ext cx="5437523" cy="9661525"/>
          </a:xfrm>
        </p:spPr>
        <p:txBody>
          <a:bodyPr>
            <a:normAutofit fontScale="55000" lnSpcReduction="20000"/>
          </a:bodyPr>
          <a:lstStyle/>
          <a:p>
            <a:r>
              <a:rPr lang="en-US" sz="1100" b="1" dirty="0" smtClean="0"/>
              <a:t>0. INTRODUCTION</a:t>
            </a:r>
          </a:p>
          <a:p>
            <a:r>
              <a:rPr lang="en-US" sz="1100" dirty="0" smtClean="0"/>
              <a:t>	-</a:t>
            </a:r>
            <a:r>
              <a:rPr lang="en-US" sz="1100" baseline="0" dirty="0" smtClean="0"/>
              <a:t> PDMC05 </a:t>
            </a:r>
            <a:r>
              <a:rPr lang="en-US" sz="1100" baseline="0" dirty="0" smtClean="0">
                <a:sym typeface="Wingdings" pitchFamily="2" charset="2"/>
              </a:rPr>
              <a:t> PDMC11</a:t>
            </a:r>
          </a:p>
          <a:p>
            <a:r>
              <a:rPr lang="en-US" sz="1100" baseline="0" dirty="0" smtClean="0">
                <a:sym typeface="Wingdings" pitchFamily="2" charset="2"/>
              </a:rPr>
              <a:t>	- Picture of people involved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b="1" dirty="0" smtClean="0"/>
              <a:t>1. Statistical</a:t>
            </a:r>
            <a:r>
              <a:rPr lang="en-US" sz="1100" b="1" baseline="0" dirty="0" smtClean="0"/>
              <a:t> Model Checking in UPPAAL</a:t>
            </a:r>
            <a:r>
              <a:rPr lang="en-US" sz="1100" baseline="0" dirty="0" smtClean="0"/>
              <a:t> (to be presented at CAV)</a:t>
            </a:r>
          </a:p>
          <a:p>
            <a:r>
              <a:rPr lang="en-US" sz="1100" baseline="0" dirty="0" smtClean="0"/>
              <a:t>	- Stochastic Semantics of TA (short)</a:t>
            </a:r>
          </a:p>
          <a:p>
            <a:r>
              <a:rPr lang="en-US" sz="1100" baseline="0" dirty="0" smtClean="0"/>
              <a:t>	- Train Gate Example</a:t>
            </a:r>
          </a:p>
          <a:p>
            <a:r>
              <a:rPr lang="en-US" sz="1100" baseline="0" dirty="0" smtClean="0"/>
              <a:t>		: with stochastic delays</a:t>
            </a:r>
          </a:p>
          <a:p>
            <a:r>
              <a:rPr lang="en-US" sz="1100" baseline="0" dirty="0" smtClean="0"/>
              <a:t>		: Pr-queries</a:t>
            </a:r>
          </a:p>
          <a:p>
            <a:r>
              <a:rPr lang="en-US" sz="1100" baseline="0" dirty="0" smtClean="0"/>
              <a:t>	- Short DEMO .. More at CAV!!</a:t>
            </a:r>
          </a:p>
          <a:p>
            <a:r>
              <a:rPr lang="en-US" sz="1100" baseline="0" dirty="0" smtClean="0"/>
              <a:t>	</a:t>
            </a:r>
          </a:p>
          <a:p>
            <a:r>
              <a:rPr lang="en-US" sz="1100" baseline="0" dirty="0" smtClean="0"/>
              <a:t>	QUERIES in UPPAAL SMC</a:t>
            </a:r>
          </a:p>
          <a:p>
            <a:r>
              <a:rPr lang="en-US" sz="1100" baseline="0" dirty="0" smtClean="0"/>
              <a:t>	- Estimation (embarrassingly </a:t>
            </a:r>
            <a:r>
              <a:rPr lang="en-US" sz="1100" baseline="0" dirty="0" err="1" smtClean="0"/>
              <a:t>parallizable</a:t>
            </a:r>
            <a:r>
              <a:rPr lang="en-US" sz="1100" baseline="0" dirty="0" smtClean="0"/>
              <a:t>)</a:t>
            </a:r>
          </a:p>
          <a:p>
            <a:r>
              <a:rPr lang="en-US" sz="1100" baseline="0" dirty="0" smtClean="0"/>
              <a:t>	- Testing (more complex)</a:t>
            </a:r>
          </a:p>
          <a:p>
            <a:r>
              <a:rPr lang="en-US" sz="1100" baseline="0" dirty="0" smtClean="0"/>
              <a:t>	- Probability Comparison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QUESTION how to exploit </a:t>
            </a:r>
          </a:p>
          <a:p>
            <a:r>
              <a:rPr lang="en-US" sz="1200" baseline="0" dirty="0" smtClean="0"/>
              <a:t>	- PC-clusters for </a:t>
            </a:r>
          </a:p>
          <a:p>
            <a:r>
              <a:rPr lang="en-US" sz="1200" baseline="0" dirty="0" smtClean="0"/>
              <a:t>		: increase size of model</a:t>
            </a:r>
          </a:p>
          <a:p>
            <a:r>
              <a:rPr lang="en-US" sz="1200" baseline="0" dirty="0" smtClean="0"/>
              <a:t>		: increase number of models (parameterized)</a:t>
            </a:r>
          </a:p>
          <a:p>
            <a:r>
              <a:rPr lang="en-US" sz="1200" baseline="0" dirty="0" smtClean="0"/>
              <a:t>		: improve level of significance, size of confidence interval</a:t>
            </a:r>
          </a:p>
          <a:p>
            <a:r>
              <a:rPr lang="en-US" sz="1200" baseline="0" dirty="0" smtClean="0"/>
              <a:t>	- Which clusters do we have available (would be nice with some pictures)</a:t>
            </a:r>
          </a:p>
          <a:p>
            <a:r>
              <a:rPr lang="en-US" sz="1200" baseline="0" dirty="0" smtClean="0"/>
              <a:t>	      Two directions exploit availability of several nodes to </a:t>
            </a:r>
          </a:p>
          <a:p>
            <a:r>
              <a:rPr lang="en-US" sz="1200" baseline="0" dirty="0" smtClean="0"/>
              <a:t>		: analyze more models (parameter sweep, optimization, ..)</a:t>
            </a:r>
          </a:p>
          <a:p>
            <a:r>
              <a:rPr lang="en-US" sz="1200" baseline="0" dirty="0" smtClean="0"/>
              <a:t>		: speed up an individual SMC analysis</a:t>
            </a:r>
          </a:p>
          <a:p>
            <a:r>
              <a:rPr lang="en-US" sz="1200" baseline="0" dirty="0" smtClean="0"/>
              <a:t>	</a:t>
            </a:r>
          </a:p>
          <a:p>
            <a:r>
              <a:rPr lang="en-US" sz="1200" b="1" baseline="0" dirty="0" smtClean="0"/>
              <a:t>2. Distributed SMC for PARAMETERIZED Models</a:t>
            </a:r>
          </a:p>
          <a:p>
            <a:r>
              <a:rPr lang="en-US" sz="1200" baseline="0" dirty="0" smtClean="0"/>
              <a:t>	- Parameter sweep (can Peter say something about the tool-chain implemented?)</a:t>
            </a:r>
          </a:p>
          <a:p>
            <a:r>
              <a:rPr lang="en-US" sz="1200" baseline="0" dirty="0" smtClean="0"/>
              <a:t>		: Quantitative</a:t>
            </a:r>
          </a:p>
          <a:p>
            <a:r>
              <a:rPr lang="en-US" sz="1200" baseline="0" dirty="0" smtClean="0"/>
              <a:t>		     - Train: rate in Safe; </a:t>
            </a:r>
          </a:p>
          <a:p>
            <a:r>
              <a:rPr lang="en-US" sz="1200" baseline="0" dirty="0" smtClean="0"/>
              <a:t>		: Structural</a:t>
            </a:r>
          </a:p>
          <a:p>
            <a:r>
              <a:rPr lang="en-US" sz="1200" baseline="0" dirty="0" smtClean="0"/>
              <a:t>		     - Train: number of trains</a:t>
            </a:r>
          </a:p>
          <a:p>
            <a:r>
              <a:rPr lang="en-US" sz="1200" baseline="0" dirty="0" smtClean="0"/>
              <a:t>	- Optimization</a:t>
            </a:r>
          </a:p>
          <a:p>
            <a:r>
              <a:rPr lang="en-US" sz="1200" baseline="0" dirty="0" smtClean="0"/>
              <a:t>	- Nash Equilibrium</a:t>
            </a:r>
          </a:p>
          <a:p>
            <a:r>
              <a:rPr lang="en-US" sz="1200" baseline="0" dirty="0" smtClean="0"/>
              <a:t>	- The Tool-Chain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	LMAC</a:t>
            </a:r>
          </a:p>
          <a:p>
            <a:r>
              <a:rPr lang="en-US" sz="1200" baseline="0" dirty="0" smtClean="0"/>
              <a:t>	- Description of Protocol and previous work on it using UPPAAL</a:t>
            </a:r>
          </a:p>
          <a:p>
            <a:r>
              <a:rPr lang="en-US" sz="1200" baseline="0" dirty="0" smtClean="0"/>
              <a:t>	- why can we do better (and how much better in terms of topologies covered)</a:t>
            </a:r>
          </a:p>
          <a:p>
            <a:r>
              <a:rPr lang="en-US" sz="1200" baseline="0" dirty="0" smtClean="0"/>
              <a:t>	- Structural Parameter Sweep and Optimization</a:t>
            </a:r>
          </a:p>
          <a:p>
            <a:r>
              <a:rPr lang="en-US" sz="1200" baseline="0" dirty="0" smtClean="0"/>
              <a:t>	- Evaluation of Scalability ..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	ALOHA</a:t>
            </a:r>
          </a:p>
          <a:p>
            <a:r>
              <a:rPr lang="en-US" sz="1200" baseline="0" dirty="0" smtClean="0"/>
              <a:t>	- Description of Protocol </a:t>
            </a:r>
          </a:p>
          <a:p>
            <a:r>
              <a:rPr lang="en-US" sz="1200" baseline="0" dirty="0" smtClean="0"/>
              <a:t>	- Optimizations (for varying nodes)</a:t>
            </a:r>
          </a:p>
          <a:p>
            <a:r>
              <a:rPr lang="en-US" sz="1200" baseline="0" dirty="0" smtClean="0"/>
              <a:t>		: of joint parameter</a:t>
            </a:r>
          </a:p>
          <a:p>
            <a:r>
              <a:rPr lang="en-US" sz="1200" baseline="0" dirty="0" smtClean="0"/>
              <a:t>		: of cheating parameter</a:t>
            </a:r>
          </a:p>
          <a:p>
            <a:r>
              <a:rPr lang="en-US" sz="1200" baseline="0" dirty="0" smtClean="0"/>
              <a:t>		: of honest parameter</a:t>
            </a:r>
          </a:p>
          <a:p>
            <a:r>
              <a:rPr lang="en-US" sz="1200" baseline="0" dirty="0" smtClean="0"/>
              <a:t>	- Nash Equilibrium</a:t>
            </a:r>
          </a:p>
          <a:p>
            <a:r>
              <a:rPr lang="en-US" sz="1200" baseline="0" dirty="0" smtClean="0"/>
              <a:t>	-</a:t>
            </a:r>
          </a:p>
          <a:p>
            <a:r>
              <a:rPr lang="en-US" sz="1200" baseline="0" dirty="0" smtClean="0"/>
              <a:t>	- Evaluation of scalability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="1" baseline="0" dirty="0" smtClean="0"/>
              <a:t>3. DISTRIBUTED STATISTICAL MODEL CHECKING	</a:t>
            </a:r>
            <a:endParaRPr lang="en-US" sz="1200" baseline="0" dirty="0" smtClean="0"/>
          </a:p>
          <a:p>
            <a:r>
              <a:rPr lang="en-US" sz="1200" baseline="0" dirty="0" smtClean="0"/>
              <a:t>	-The danger of Bias of sequential testing on a distributed setting</a:t>
            </a:r>
          </a:p>
          <a:p>
            <a:r>
              <a:rPr lang="en-US" sz="1200" baseline="0" dirty="0" smtClean="0"/>
              <a:t>	  (</a:t>
            </a:r>
            <a:r>
              <a:rPr lang="en-US" sz="1200" baseline="0" dirty="0" err="1" smtClean="0"/>
              <a:t>Younes</a:t>
            </a:r>
            <a:r>
              <a:rPr lang="en-US" sz="1200" baseline="0" dirty="0" smtClean="0"/>
              <a:t> .. Do I have his thesis – YES)</a:t>
            </a:r>
          </a:p>
          <a:p>
            <a:r>
              <a:rPr lang="en-US" sz="1200" baseline="0" dirty="0" smtClean="0"/>
              <a:t>	- What is the problem?</a:t>
            </a:r>
          </a:p>
          <a:p>
            <a:r>
              <a:rPr lang="en-US" sz="1200" baseline="0" dirty="0" smtClean="0"/>
              <a:t>	- Remedies for solving the problem</a:t>
            </a:r>
          </a:p>
          <a:p>
            <a:r>
              <a:rPr lang="en-US" sz="1200" baseline="0" dirty="0" smtClean="0"/>
              <a:t>	- The Tool Chain with parameters and different schemes	</a:t>
            </a:r>
          </a:p>
          <a:p>
            <a:r>
              <a:rPr lang="en-US" sz="1200" baseline="0" dirty="0" smtClean="0"/>
              <a:t>		: number of </a:t>
            </a:r>
            <a:r>
              <a:rPr lang="en-US" sz="1100" baseline="0" dirty="0" smtClean="0"/>
              <a:t>processes available</a:t>
            </a:r>
            <a:endParaRPr lang="en-US" sz="1200" baseline="0" dirty="0" smtClean="0"/>
          </a:p>
          <a:p>
            <a:r>
              <a:rPr lang="en-US" sz="1200" baseline="0" dirty="0" smtClean="0"/>
              <a:t>		: Batch</a:t>
            </a:r>
          </a:p>
          <a:p>
            <a:r>
              <a:rPr lang="en-US" sz="1200" baseline="0" dirty="0" smtClean="0"/>
              <a:t>		: Dynamic Schedule</a:t>
            </a:r>
          </a:p>
          <a:p>
            <a:r>
              <a:rPr lang="en-US" sz="1200" baseline="0" dirty="0" smtClean="0"/>
              <a:t>		: K (the buffering capacity) not in </a:t>
            </a:r>
            <a:r>
              <a:rPr lang="en-US" sz="1200" baseline="0" dirty="0" err="1" smtClean="0"/>
              <a:t>Younes</a:t>
            </a:r>
            <a:r>
              <a:rPr lang="en-US" sz="1200" baseline="0" dirty="0" smtClean="0"/>
              <a:t> work (here it seems that all are stored)</a:t>
            </a:r>
          </a:p>
          <a:p>
            <a:r>
              <a:rPr lang="en-US" sz="1200" baseline="0" dirty="0" smtClean="0"/>
              <a:t>		: Batch size</a:t>
            </a:r>
          </a:p>
          <a:p>
            <a:r>
              <a:rPr lang="en-US" sz="1200" baseline="0" dirty="0" smtClean="0"/>
              <a:t>	- What is the best parameter setting – experimentally (report on this)?</a:t>
            </a:r>
          </a:p>
          <a:p>
            <a:endParaRPr lang="en-US" sz="1200" baseline="0" dirty="0" smtClean="0"/>
          </a:p>
          <a:p>
            <a:r>
              <a:rPr lang="en-US" sz="1200" b="1" baseline="0" dirty="0" smtClean="0"/>
              <a:t>4. Optimal Parameters for DSMC</a:t>
            </a:r>
          </a:p>
          <a:p>
            <a:r>
              <a:rPr lang="en-US" sz="1200" baseline="0" dirty="0" smtClean="0"/>
              <a:t>Let us use our parameterized SMC for settling this using models!</a:t>
            </a:r>
          </a:p>
          <a:p>
            <a:r>
              <a:rPr lang="en-US" sz="1200" baseline="0" dirty="0" smtClean="0"/>
              <a:t>		: modeling of run-generation time distribution</a:t>
            </a:r>
          </a:p>
          <a:p>
            <a:r>
              <a:rPr lang="en-US" sz="1200" baseline="0" dirty="0" smtClean="0"/>
              <a:t>		: modeling of set-up</a:t>
            </a:r>
          </a:p>
          <a:p>
            <a:r>
              <a:rPr lang="en-US" sz="1200" baseline="0" dirty="0" smtClean="0"/>
              <a:t>		: parameter analysis !</a:t>
            </a:r>
          </a:p>
          <a:p>
            <a:endParaRPr lang="en-US" sz="1200" baseline="0" dirty="0" smtClean="0"/>
          </a:p>
          <a:p>
            <a:r>
              <a:rPr lang="en-US" sz="1200" b="1" baseline="0" dirty="0" smtClean="0"/>
              <a:t>5. CONCLUSION &amp; FUTURE WORK</a:t>
            </a:r>
          </a:p>
          <a:p>
            <a:r>
              <a:rPr lang="en-US" sz="1200" baseline="0" dirty="0" smtClean="0"/>
              <a:t>Where to go from here</a:t>
            </a:r>
          </a:p>
          <a:p>
            <a:r>
              <a:rPr lang="en-US" sz="1200" baseline="0" dirty="0" smtClean="0"/>
              <a:t>	- CONCLUDE on scalability !! Nice diagrams ..</a:t>
            </a:r>
          </a:p>
          <a:p>
            <a:r>
              <a:rPr lang="en-US" sz="1200" baseline="0" dirty="0" smtClean="0"/>
              <a:t>	- Combination with exact methods</a:t>
            </a:r>
          </a:p>
          <a:p>
            <a:r>
              <a:rPr lang="en-US" sz="1200" baseline="0" dirty="0" smtClean="0"/>
              <a:t>	  just as when we have zoomed in on </a:t>
            </a:r>
            <a:r>
              <a:rPr lang="en-US" sz="1200" baseline="0" dirty="0" err="1" smtClean="0"/>
              <a:t>promissing</a:t>
            </a:r>
            <a:endParaRPr lang="en-US" sz="1200" baseline="0" dirty="0" smtClean="0"/>
          </a:p>
          <a:p>
            <a:r>
              <a:rPr lang="en-US" sz="1200" baseline="0" dirty="0" smtClean="0"/>
              <a:t>	  parameter by first using low confidence, and then increase</a:t>
            </a:r>
          </a:p>
          <a:p>
            <a:r>
              <a:rPr lang="en-US" sz="1200" baseline="0" dirty="0" smtClean="0"/>
              <a:t>	  it .. We could hand over to exact model checking</a:t>
            </a:r>
          </a:p>
          <a:p>
            <a:r>
              <a:rPr lang="en-US" sz="1200" baseline="0" dirty="0" smtClean="0"/>
              <a:t>	  Duration Probabilistic Automata ..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Estimation</a:t>
            </a:r>
            <a:r>
              <a:rPr lang="en-US" dirty="0" smtClean="0"/>
              <a:t> ..</a:t>
            </a:r>
          </a:p>
          <a:p>
            <a:r>
              <a:rPr lang="en-US" dirty="0" smtClean="0"/>
              <a:t>	-</a:t>
            </a:r>
            <a:r>
              <a:rPr lang="en-US" baseline="0" dirty="0" smtClean="0"/>
              <a:t> based on size of confidence interval and the desired level of confidence</a:t>
            </a:r>
          </a:p>
          <a:p>
            <a:r>
              <a:rPr lang="en-US" baseline="0" dirty="0" smtClean="0"/>
              <a:t>	  we may </a:t>
            </a:r>
            <a:r>
              <a:rPr lang="en-US" baseline="0" dirty="0" err="1" smtClean="0"/>
              <a:t>precompute</a:t>
            </a:r>
            <a:r>
              <a:rPr lang="en-US" baseline="0" dirty="0" smtClean="0"/>
              <a:t> number of runs </a:t>
            </a:r>
          </a:p>
          <a:p>
            <a:r>
              <a:rPr lang="en-US" baseline="0" dirty="0" smtClean="0"/>
              <a:t>	  … simply take the relative frequency of runs where Phi holds out our this total number of runs’’</a:t>
            </a:r>
          </a:p>
          <a:p>
            <a:r>
              <a:rPr lang="en-US" baseline="0" dirty="0" smtClean="0"/>
              <a:t>	- </a:t>
            </a:r>
            <a:r>
              <a:rPr lang="en-US" baseline="0" dirty="0" err="1" smtClean="0"/>
              <a:t>Chernoff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Hoefding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- A pool of other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Testing</a:t>
            </a:r>
            <a:r>
              <a:rPr lang="en-US" baseline="0" dirty="0" smtClean="0"/>
              <a:t> .. Whether the probability of a given property </a:t>
            </a:r>
            <a:r>
              <a:rPr lang="en-US" baseline="0" dirty="0" err="1" smtClean="0"/>
              <a:t>exeeds</a:t>
            </a:r>
            <a:r>
              <a:rPr lang="en-US" baseline="0" dirty="0" smtClean="0"/>
              <a:t> a given </a:t>
            </a:r>
            <a:r>
              <a:rPr lang="en-US" baseline="0" dirty="0" err="1" smtClean="0"/>
              <a:t>treashold</a:t>
            </a:r>
            <a:r>
              <a:rPr lang="en-US" baseline="0" dirty="0" smtClean="0"/>
              <a:t> ..</a:t>
            </a:r>
          </a:p>
          <a:p>
            <a:r>
              <a:rPr lang="en-US" baseline="0" dirty="0" smtClean="0"/>
              <a:t>	- again a number of runs could be </a:t>
            </a:r>
            <a:r>
              <a:rPr lang="en-US" baseline="0" dirty="0" err="1" smtClean="0"/>
              <a:t>precomputed</a:t>
            </a:r>
            <a:r>
              <a:rPr lang="en-US" baseline="0" dirty="0" smtClean="0"/>
              <a:t> and a threshold of these </a:t>
            </a:r>
          </a:p>
          <a:p>
            <a:r>
              <a:rPr lang="en-US" baseline="0" dirty="0" smtClean="0"/>
              <a:t>	- substantial improvement in practice – as we saw in the example before – </a:t>
            </a:r>
          </a:p>
          <a:p>
            <a:r>
              <a:rPr lang="en-US" baseline="0" dirty="0" smtClean="0"/>
              <a:t>	  take the result into account ..   Given the desired level significance (that is the probability of making</a:t>
            </a:r>
          </a:p>
          <a:p>
            <a:r>
              <a:rPr lang="en-US" baseline="0" dirty="0" smtClean="0"/>
              <a:t>  	  a wrong conclusion) .. We maintain a count “r” which is incremented or decremented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Walds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seqential</a:t>
            </a:r>
            <a:r>
              <a:rPr lang="en-US" baseline="0" dirty="0" smtClean="0"/>
              <a:t> testing method.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Distribute both Estimation and Testing.  Whereas distribution estimation is </a:t>
            </a:r>
            <a:r>
              <a:rPr lang="en-US" baseline="0" dirty="0" err="1" smtClean="0"/>
              <a:t>embarissingly</a:t>
            </a:r>
            <a:r>
              <a:rPr lang="en-US" baseline="0" dirty="0" smtClean="0"/>
              <a:t> simple – but we will do it anyhow and benefit from the fantastic speed-up,  more care needs to be taken for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1337" y="212724"/>
            <a:ext cx="5437523" cy="96615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let us have a look at the effort we have been doing toward distributing.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first section we use distribution to make sweeps of parameterized models over ranges of </a:t>
            </a:r>
            <a:r>
              <a:rPr lang="en-US" baseline="0" dirty="0" err="1" smtClean="0"/>
              <a:t>parametervalues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 master is in control of launching SMC on selected parameter-values by a selected 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have introduced a simple extensions of UPPAAL syntax, allowing any declared constant to be treated as a parameter by #range(..)  declaration of the range.  </a:t>
            </a:r>
            <a:r>
              <a:rPr lang="en-US" baseline="0" dirty="0" err="1" smtClean="0"/>
              <a:t>Phyton</a:t>
            </a:r>
            <a:r>
              <a:rPr lang="en-US" baseline="0" dirty="0" smtClean="0"/>
              <a:t> scripts for carrying out the instantiation (and distribution).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train example:</a:t>
            </a:r>
          </a:p>
          <a:p>
            <a:r>
              <a:rPr lang="en-US" dirty="0" smtClean="0"/>
              <a:t>	- More</a:t>
            </a:r>
            <a:r>
              <a:rPr lang="en-US" baseline="0" dirty="0" smtClean="0"/>
              <a:t> trains obviously decreases the probability of Train(0) being in the crossing at 100</a:t>
            </a:r>
          </a:p>
          <a:p>
            <a:r>
              <a:rPr lang="en-US" baseline="0" dirty="0" smtClean="0"/>
              <a:t>	- Higher rate (for all trains), i.e. they are more eager to enter approach, actually lowers the</a:t>
            </a:r>
          </a:p>
          <a:p>
            <a:r>
              <a:rPr lang="en-US" baseline="0" dirty="0" smtClean="0"/>
              <a:t>	   probability – in particular if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case studies</a:t>
            </a:r>
            <a:r>
              <a:rPr lang="en-US" baseline="0" dirty="0" smtClean="0"/>
              <a:t> we have been looking at with SMC and now Distributed SMC is </a:t>
            </a:r>
          </a:p>
          <a:p>
            <a:r>
              <a:rPr lang="en-US" baseline="0" dirty="0" smtClean="0"/>
              <a:t>the LMAC protocol ..for scheduling </a:t>
            </a:r>
            <a:r>
              <a:rPr lang="en-US" baseline="0" dirty="0" smtClean="0"/>
              <a:t>communication </a:t>
            </a:r>
            <a:r>
              <a:rPr lang="en-US" baseline="0" dirty="0" smtClean="0"/>
              <a:t>on a wireless sensor network, aiming at avoiding collision and having low power consumption.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Phases:  READ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4D9-8F21-4FD9-ABEE-CD3839F489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714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7769" name="Group 9"/>
          <p:cNvGrpSpPr>
            <a:grpSpLocks noChangeAspect="1"/>
          </p:cNvGrpSpPr>
          <p:nvPr/>
        </p:nvGrpSpPr>
        <p:grpSpPr bwMode="auto">
          <a:xfrm>
            <a:off x="9296400" y="228600"/>
            <a:ext cx="1174750" cy="276225"/>
            <a:chOff x="1008" y="2160"/>
            <a:chExt cx="2448" cy="576"/>
          </a:xfrm>
        </p:grpSpPr>
        <p:sp>
          <p:nvSpPr>
            <p:cNvPr id="117770" name="AutoShape 10"/>
            <p:cNvSpPr>
              <a:spLocks noChangeAspect="1" noChangeArrowheads="1"/>
            </p:cNvSpPr>
            <p:nvPr/>
          </p:nvSpPr>
          <p:spPr bwMode="auto">
            <a:xfrm>
              <a:off x="1008" y="2160"/>
              <a:ext cx="576" cy="576"/>
            </a:xfrm>
            <a:prstGeom prst="roundRect">
              <a:avLst>
                <a:gd name="adj" fmla="val 16667"/>
              </a:avLst>
            </a:prstGeom>
            <a:solidFill>
              <a:srgbClr val="506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1" name="AutoShape 11"/>
            <p:cNvSpPr>
              <a:spLocks noChangeAspect="1" noChangeArrowheads="1"/>
            </p:cNvSpPr>
            <p:nvPr/>
          </p:nvSpPr>
          <p:spPr bwMode="auto">
            <a:xfrm>
              <a:off x="1632" y="2160"/>
              <a:ext cx="576" cy="576"/>
            </a:xfrm>
            <a:prstGeom prst="roundRect">
              <a:avLst>
                <a:gd name="adj" fmla="val 16667"/>
              </a:avLst>
            </a:prstGeom>
            <a:solidFill>
              <a:srgbClr val="729A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2" name="AutoShape 12"/>
            <p:cNvSpPr>
              <a:spLocks noChangeAspect="1" noChangeArrowheads="1"/>
            </p:cNvSpPr>
            <p:nvPr/>
          </p:nvSpPr>
          <p:spPr bwMode="auto">
            <a:xfrm>
              <a:off x="2256" y="2160"/>
              <a:ext cx="576" cy="576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3" name="AutoShape 13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576" cy="57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729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4" name="Oval 14"/>
            <p:cNvSpPr>
              <a:spLocks noChangeAspect="1" noChangeArrowheads="1"/>
            </p:cNvSpPr>
            <p:nvPr/>
          </p:nvSpPr>
          <p:spPr bwMode="auto">
            <a:xfrm>
              <a:off x="1248" y="230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5" name="Oval 15"/>
            <p:cNvSpPr>
              <a:spLocks noChangeAspect="1" noChangeArrowheads="1"/>
            </p:cNvSpPr>
            <p:nvPr/>
          </p:nvSpPr>
          <p:spPr bwMode="auto">
            <a:xfrm>
              <a:off x="1248" y="249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6" name="Oval 16"/>
            <p:cNvSpPr>
              <a:spLocks noChangeAspect="1" noChangeArrowheads="1"/>
            </p:cNvSpPr>
            <p:nvPr/>
          </p:nvSpPr>
          <p:spPr bwMode="auto">
            <a:xfrm>
              <a:off x="1872" y="230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7" name="Oval 17"/>
            <p:cNvSpPr>
              <a:spLocks noChangeAspect="1" noChangeArrowheads="1"/>
            </p:cNvSpPr>
            <p:nvPr/>
          </p:nvSpPr>
          <p:spPr bwMode="auto">
            <a:xfrm>
              <a:off x="1872" y="249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8" name="Oval 18"/>
            <p:cNvSpPr>
              <a:spLocks noChangeAspect="1" noChangeArrowheads="1"/>
            </p:cNvSpPr>
            <p:nvPr/>
          </p:nvSpPr>
          <p:spPr bwMode="auto">
            <a:xfrm>
              <a:off x="2496" y="230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9" name="Oval 19"/>
            <p:cNvSpPr>
              <a:spLocks noChangeAspect="1" noChangeArrowheads="1"/>
            </p:cNvSpPr>
            <p:nvPr/>
          </p:nvSpPr>
          <p:spPr bwMode="auto">
            <a:xfrm>
              <a:off x="2496" y="249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0" name="Line 20"/>
            <p:cNvSpPr>
              <a:spLocks noChangeAspect="1" noChangeShapeType="1"/>
            </p:cNvSpPr>
            <p:nvPr/>
          </p:nvSpPr>
          <p:spPr bwMode="auto">
            <a:xfrm>
              <a:off x="1296" y="2544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81" name="Line 21"/>
            <p:cNvSpPr>
              <a:spLocks noChangeAspect="1" noChangeShapeType="1"/>
            </p:cNvSpPr>
            <p:nvPr/>
          </p:nvSpPr>
          <p:spPr bwMode="auto">
            <a:xfrm>
              <a:off x="1632" y="2544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82" name="Line 22"/>
            <p:cNvSpPr>
              <a:spLocks noChangeAspect="1" noChangeShapeType="1"/>
            </p:cNvSpPr>
            <p:nvPr/>
          </p:nvSpPr>
          <p:spPr bwMode="auto">
            <a:xfrm>
              <a:off x="1920" y="2352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83" name="Line 23"/>
            <p:cNvSpPr>
              <a:spLocks noChangeAspect="1" noChangeShapeType="1"/>
            </p:cNvSpPr>
            <p:nvPr/>
          </p:nvSpPr>
          <p:spPr bwMode="auto">
            <a:xfrm>
              <a:off x="2544" y="2544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84" name="Rectangle 24"/>
            <p:cNvSpPr>
              <a:spLocks noChangeAspect="1" noChangeArrowheads="1"/>
            </p:cNvSpPr>
            <p:nvPr/>
          </p:nvSpPr>
          <p:spPr bwMode="auto">
            <a:xfrm>
              <a:off x="3264" y="2423"/>
              <a:ext cx="48" cy="48"/>
            </a:xfrm>
            <a:prstGeom prst="rect">
              <a:avLst/>
            </a:prstGeom>
            <a:solidFill>
              <a:srgbClr val="729A00"/>
            </a:solidFill>
            <a:ln w="9525">
              <a:solidFill>
                <a:srgbClr val="729A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5" name="Rectangle 25"/>
            <p:cNvSpPr>
              <a:spLocks noChangeAspect="1" noChangeArrowheads="1"/>
            </p:cNvSpPr>
            <p:nvPr/>
          </p:nvSpPr>
          <p:spPr bwMode="auto">
            <a:xfrm>
              <a:off x="3216" y="2471"/>
              <a:ext cx="48" cy="48"/>
            </a:xfrm>
            <a:prstGeom prst="rect">
              <a:avLst/>
            </a:prstGeom>
            <a:solidFill>
              <a:srgbClr val="729A00"/>
            </a:solidFill>
            <a:ln w="9525">
              <a:solidFill>
                <a:srgbClr val="729A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6" name="Rectangle 26"/>
            <p:cNvSpPr>
              <a:spLocks noChangeAspect="1" noChangeArrowheads="1"/>
            </p:cNvSpPr>
            <p:nvPr/>
          </p:nvSpPr>
          <p:spPr bwMode="auto">
            <a:xfrm>
              <a:off x="3216" y="2375"/>
              <a:ext cx="48" cy="48"/>
            </a:xfrm>
            <a:prstGeom prst="rect">
              <a:avLst/>
            </a:prstGeom>
            <a:solidFill>
              <a:srgbClr val="729A00"/>
            </a:solidFill>
            <a:ln w="9525">
              <a:solidFill>
                <a:srgbClr val="729A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7" name="Rectangle 27"/>
            <p:cNvSpPr>
              <a:spLocks noChangeAspect="1" noChangeArrowheads="1"/>
            </p:cNvSpPr>
            <p:nvPr/>
          </p:nvSpPr>
          <p:spPr bwMode="auto">
            <a:xfrm>
              <a:off x="3168" y="2519"/>
              <a:ext cx="48" cy="48"/>
            </a:xfrm>
            <a:prstGeom prst="rect">
              <a:avLst/>
            </a:prstGeom>
            <a:solidFill>
              <a:srgbClr val="729A00"/>
            </a:solidFill>
            <a:ln w="9525">
              <a:solidFill>
                <a:srgbClr val="729A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8" name="Rectangle 28"/>
            <p:cNvSpPr>
              <a:spLocks noChangeAspect="1" noChangeArrowheads="1"/>
            </p:cNvSpPr>
            <p:nvPr/>
          </p:nvSpPr>
          <p:spPr bwMode="auto">
            <a:xfrm>
              <a:off x="3168" y="2423"/>
              <a:ext cx="48" cy="48"/>
            </a:xfrm>
            <a:prstGeom prst="rect">
              <a:avLst/>
            </a:prstGeom>
            <a:solidFill>
              <a:srgbClr val="729A00"/>
            </a:solidFill>
            <a:ln w="9525">
              <a:solidFill>
                <a:srgbClr val="729A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9" name="Rectangle 29"/>
            <p:cNvSpPr>
              <a:spLocks noChangeAspect="1" noChangeArrowheads="1"/>
            </p:cNvSpPr>
            <p:nvPr/>
          </p:nvSpPr>
          <p:spPr bwMode="auto">
            <a:xfrm>
              <a:off x="3168" y="2327"/>
              <a:ext cx="48" cy="48"/>
            </a:xfrm>
            <a:prstGeom prst="rect">
              <a:avLst/>
            </a:prstGeom>
            <a:solidFill>
              <a:srgbClr val="729A00"/>
            </a:solidFill>
            <a:ln w="9525">
              <a:solidFill>
                <a:srgbClr val="729A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0" name="Rectangle 30"/>
            <p:cNvSpPr>
              <a:spLocks noChangeAspect="1" noChangeArrowheads="1"/>
            </p:cNvSpPr>
            <p:nvPr/>
          </p:nvSpPr>
          <p:spPr bwMode="auto">
            <a:xfrm>
              <a:off x="3072" y="2423"/>
              <a:ext cx="48" cy="48"/>
            </a:xfrm>
            <a:prstGeom prst="rect">
              <a:avLst/>
            </a:prstGeom>
            <a:solidFill>
              <a:srgbClr val="729A00"/>
            </a:solidFill>
            <a:ln w="9525">
              <a:solidFill>
                <a:srgbClr val="729A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0" y="-381000"/>
            <a:ext cx="9144000" cy="304800"/>
          </a:xfrm>
          <a:prstGeom prst="rect">
            <a:avLst/>
          </a:prstGeom>
          <a:solidFill>
            <a:srgbClr val="00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7802" name="Picture 42" descr="logo_rund_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5379" y="5074402"/>
            <a:ext cx="982663" cy="990600"/>
          </a:xfrm>
          <a:prstGeom prst="rect">
            <a:avLst/>
          </a:prstGeom>
          <a:noFill/>
        </p:spPr>
      </p:pic>
      <p:pic>
        <p:nvPicPr>
          <p:cNvPr id="38" name="Picture 63" descr="CISS_logo_2008"/>
          <p:cNvPicPr>
            <a:picLocks noChangeAspect="1" noChangeArrowheads="1"/>
          </p:cNvPicPr>
          <p:nvPr userDrawn="1"/>
        </p:nvPicPr>
        <p:blipFill>
          <a:blip r:embed="rId3"/>
          <a:srcRect b="22273"/>
          <a:stretch>
            <a:fillRect/>
          </a:stretch>
        </p:blipFill>
        <p:spPr bwMode="auto">
          <a:xfrm>
            <a:off x="6547272" y="5410212"/>
            <a:ext cx="2255837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133350"/>
            <a:ext cx="2095500" cy="5935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33350"/>
            <a:ext cx="6138863" cy="5935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2783" y="6385511"/>
            <a:ext cx="4152649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12585" y="6399380"/>
            <a:ext cx="1473200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Kim Larsen [</a:t>
            </a:r>
            <a:fld id="{A47BC824-2100-4B1A-B5F0-D185C68270FE}" type="slidenum">
              <a:rPr lang="en-GB"/>
              <a:pPr/>
              <a:t>‹#›</a:t>
            </a:fld>
            <a:r>
              <a:rPr lang="en-GB"/>
              <a:t>]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7914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411003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7725" y="1268413"/>
            <a:ext cx="4110038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  <p:custDataLst>
              <p:tags r:id="rId1"/>
            </p:custDataLst>
          </p:nvPr>
        </p:nvSpPr>
        <p:spPr bwMode="auto">
          <a:xfrm>
            <a:off x="202783" y="6385511"/>
            <a:ext cx="415264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7914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1003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268413"/>
            <a:ext cx="4110038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7725" y="3744913"/>
            <a:ext cx="4110038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2783" y="6385511"/>
            <a:ext cx="415264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7914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411003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7725" y="1268413"/>
            <a:ext cx="4110038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2783" y="6385511"/>
            <a:ext cx="415264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33350"/>
            <a:ext cx="58864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95288" y="1268413"/>
            <a:ext cx="4110037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7725" y="1268413"/>
            <a:ext cx="411003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5288" y="6392863"/>
            <a:ext cx="3567112" cy="3127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3400" y="6469063"/>
            <a:ext cx="2362200" cy="31273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Kim Guldstrand Larsen [</a:t>
            </a:r>
            <a:fld id="{EB0A4779-10AF-42E1-80DE-7EB5F6A5A293}" type="slidenum">
              <a:rPr lang="en-GB"/>
              <a:pPr/>
              <a:t>‹#›</a:t>
            </a:fld>
            <a:r>
              <a:rPr lang="en-GB"/>
              <a:t>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  <p:custDataLst>
              <p:tags r:id="rId1"/>
            </p:custDataLst>
          </p:nvPr>
        </p:nvSpPr>
        <p:spPr bwMode="auto">
          <a:xfrm>
            <a:off x="202783" y="6385511"/>
            <a:ext cx="360721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1003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268413"/>
            <a:ext cx="411003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  <p:custDataLst>
              <p:tags r:id="rId1"/>
            </p:custDataLst>
          </p:nvPr>
        </p:nvSpPr>
        <p:spPr bwMode="auto">
          <a:xfrm>
            <a:off x="202783" y="6385511"/>
            <a:ext cx="415264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2783" y="6385511"/>
            <a:ext cx="368341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2783" y="6385511"/>
            <a:ext cx="372151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2783" y="6385511"/>
            <a:ext cx="415264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2783" y="6385511"/>
            <a:ext cx="4152649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12585" y="6399380"/>
            <a:ext cx="1473200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Kim Larsen [</a:t>
            </a:r>
            <a:fld id="{79518117-65A2-4392-9764-95F81EDF2D3F}" type="slidenum">
              <a:rPr lang="en-GB"/>
              <a:pPr/>
              <a:t>‹#›</a:t>
            </a:fld>
            <a:r>
              <a:rPr lang="en-GB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2783" y="6385511"/>
            <a:ext cx="4152649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12585" y="6399380"/>
            <a:ext cx="1473200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Kim Larsen [</a:t>
            </a:r>
            <a:fld id="{A0465B60-2D3B-4A09-879D-2D2D7C39ED88}" type="slidenum">
              <a:rPr lang="en-GB"/>
              <a:pPr/>
              <a:t>‹#›</a:t>
            </a:fld>
            <a:r>
              <a:rPr lang="en-GB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2783" y="6385511"/>
            <a:ext cx="4152649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12585" y="6399380"/>
            <a:ext cx="1473200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Kim Larsen [</a:t>
            </a:r>
            <a:fld id="{6B87DB76-A8CD-4D1D-A82F-471FC5A406F3}" type="slidenum">
              <a:rPr lang="en-GB"/>
              <a:pPr/>
              <a:t>‹#›</a:t>
            </a:fld>
            <a:r>
              <a:rPr lang="en-GB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3350"/>
            <a:ext cx="779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72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0" y="-228600"/>
            <a:ext cx="9144000" cy="152400"/>
          </a:xfrm>
          <a:prstGeom prst="rect">
            <a:avLst/>
          </a:prstGeom>
          <a:solidFill>
            <a:srgbClr val="00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"/>
          <p:cNvSpPr>
            <a:spLocks noChangeArrowheads="1"/>
          </p:cNvSpPr>
          <p:nvPr userDrawn="1"/>
        </p:nvSpPr>
        <p:spPr bwMode="auto">
          <a:xfrm>
            <a:off x="0" y="6281737"/>
            <a:ext cx="6781800" cy="576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63" descr="CISS_logo_2008"/>
          <p:cNvPicPr>
            <a:picLocks noChangeAspect="1" noChangeArrowheads="1"/>
          </p:cNvPicPr>
          <p:nvPr userDrawn="1"/>
        </p:nvPicPr>
        <p:blipFill>
          <a:blip r:embed="rId18"/>
          <a:srcRect b="22273"/>
          <a:stretch>
            <a:fillRect/>
          </a:stretch>
        </p:blipFill>
        <p:spPr bwMode="auto">
          <a:xfrm>
            <a:off x="6848062" y="6300549"/>
            <a:ext cx="2255837" cy="533400"/>
          </a:xfrm>
          <a:prstGeom prst="rect">
            <a:avLst/>
          </a:prstGeom>
          <a:noFill/>
        </p:spPr>
      </p:pic>
      <p:sp>
        <p:nvSpPr>
          <p:cNvPr id="38" name="Rectangle 6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202783" y="6385511"/>
            <a:ext cx="356911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112585" y="6399380"/>
            <a:ext cx="1473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B6705"/>
                </a:solidFill>
                <a:latin typeface="Lucida Sans Unicode" pitchFamily="34" charset="0"/>
              </a:defRPr>
            </a:lvl1pPr>
          </a:lstStyle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‹#›</a:t>
            </a:fld>
            <a:r>
              <a:rPr lang="en-GB" dirty="0" smtClean="0"/>
              <a:t>]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89" r:id="rId11"/>
    <p:sldLayoutId id="2147483691" r:id="rId12"/>
    <p:sldLayoutId id="2147483690" r:id="rId13"/>
    <p:sldLayoutId id="214748369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8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8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cademic.research.microsoft.com/Author/636374/angelika-mader" TargetMode="External"/><Relationship Id="rId5" Type="http://schemas.openxmlformats.org/officeDocument/2006/relationships/hyperlink" Target="http://academic.research.microsoft.com/Author/1428994/lodewijk-van-hoesel" TargetMode="External"/><Relationship Id="rId4" Type="http://schemas.openxmlformats.org/officeDocument/2006/relationships/hyperlink" Target="http://academic.research.microsoft.com/Author/2311816/ansgar-fehnk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package" Target="../embeddings/Microsoft_Office_PowerPoint_Slide2.sldx"/><Relationship Id="rId4" Type="http://schemas.openxmlformats.org/officeDocument/2006/relationships/package" Target="../embeddings/Microsoft_Office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9413" y="815975"/>
            <a:ext cx="8435975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C5CD6"/>
                </a:solidFill>
              </a:rPr>
              <a:t>Parallel</a:t>
            </a:r>
            <a:r>
              <a:rPr lang="en-US" sz="4000" dirty="0" smtClean="0">
                <a:solidFill>
                  <a:srgbClr val="3B6705"/>
                </a:solidFill>
              </a:rPr>
              <a:t> </a:t>
            </a:r>
            <a:r>
              <a:rPr lang="en-US" sz="4000" b="0" dirty="0" smtClean="0">
                <a:solidFill>
                  <a:schemeClr val="tx1"/>
                </a:solidFill>
              </a:rPr>
              <a:t>&amp;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smtClean="0">
                <a:solidFill>
                  <a:srgbClr val="5C5CD6"/>
                </a:solidFill>
              </a:rPr>
              <a:t>Distributed </a:t>
            </a:r>
            <a:r>
              <a:rPr lang="en-US" sz="4000" dirty="0" smtClean="0">
                <a:solidFill>
                  <a:srgbClr val="3B6705"/>
                </a:solidFill>
              </a:rPr>
              <a:t/>
            </a:r>
            <a:br>
              <a:rPr lang="en-US" sz="4000" dirty="0" smtClean="0">
                <a:solidFill>
                  <a:srgbClr val="3B6705"/>
                </a:solidFill>
              </a:rPr>
            </a:b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Statistical</a:t>
            </a:r>
            <a:r>
              <a:rPr lang="en-US" sz="4000" dirty="0" smtClean="0">
                <a:solidFill>
                  <a:srgbClr val="3B6705"/>
                </a:solidFill>
              </a:rPr>
              <a:t> </a:t>
            </a:r>
            <a:r>
              <a:rPr lang="en-US" sz="4000" dirty="0" smtClean="0">
                <a:solidFill>
                  <a:srgbClr val="333399"/>
                </a:solidFill>
              </a:rPr>
              <a:t>Model Checking </a:t>
            </a:r>
            <a:r>
              <a:rPr lang="en-US" sz="4000" b="0" dirty="0" smtClean="0">
                <a:solidFill>
                  <a:schemeClr val="tx1"/>
                </a:solidFill>
              </a:rPr>
              <a:t>for</a:t>
            </a:r>
            <a:r>
              <a:rPr lang="en-US" sz="4000" dirty="0" smtClean="0">
                <a:solidFill>
                  <a:srgbClr val="3B6705"/>
                </a:solidFill>
              </a:rPr>
              <a:t> 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Parameterized</a:t>
            </a:r>
            <a:r>
              <a:rPr lang="en-US" sz="4000" dirty="0" smtClean="0">
                <a:solidFill>
                  <a:srgbClr val="3B6705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Timed Automata</a:t>
            </a:r>
            <a:r>
              <a:rPr lang="en-US" sz="3600" b="0" dirty="0" smtClean="0">
                <a:solidFill>
                  <a:srgbClr val="009900"/>
                </a:solidFill>
              </a:rPr>
              <a:t/>
            </a:r>
            <a:br>
              <a:rPr lang="en-US" sz="3600" b="0" dirty="0" smtClean="0">
                <a:solidFill>
                  <a:srgbClr val="009900"/>
                </a:solidFill>
              </a:rPr>
            </a:br>
            <a:endParaRPr lang="en-US" sz="3200" b="0" dirty="0">
              <a:solidFill>
                <a:srgbClr val="009900"/>
              </a:solidFill>
            </a:endParaRP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62300"/>
            <a:ext cx="6400800" cy="160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669900"/>
                </a:solidFill>
              </a:rPr>
              <a:t>Kim G. Larsen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Peter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Bulychev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Alexandre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David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Axel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Legay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Marius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Mikucionis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LCMSSI8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MI12"/>
              </a:rPr>
              <a:t>A</a:t>
            </a:r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815975"/>
            <a:ext cx="84359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Parallel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B67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Distributed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B67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B67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Statistical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B67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Checking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B67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Parameterized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B67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Timed Automata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Statistical Model Checking in UPPAAL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Estimation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Testing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Distributed SMC for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C00CC"/>
                </a:solidFill>
              </a:rPr>
              <a:t>Parameterized Models</a:t>
            </a:r>
          </a:p>
          <a:p>
            <a:pPr lvl="1"/>
            <a:r>
              <a:rPr lang="en-US" dirty="0" smtClean="0"/>
              <a:t>Parameter Sweeps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Nash </a:t>
            </a:r>
            <a:r>
              <a:rPr lang="en-US" dirty="0" err="1" smtClean="0"/>
              <a:t>Equilibria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Distributing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Statistical Model Checking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Estimation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Testing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 Analysis of DSMC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10</a:t>
            </a:fld>
            <a:r>
              <a:rPr lang="en-GB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Parameterized Models in </a:t>
            </a:r>
            <a:r>
              <a:rPr lang="en-US" dirty="0" smtClean="0">
                <a:solidFill>
                  <a:srgbClr val="CC00CC"/>
                </a:solidFill>
              </a:rPr>
              <a:t>UPPAAL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11</a:t>
            </a:fld>
            <a:r>
              <a:rPr lang="en-GB" smtClean="0"/>
              <a:t>]</a:t>
            </a:r>
            <a:endParaRPr lang="en-GB" dirty="0"/>
          </a:p>
        </p:txBody>
      </p:sp>
      <p:pic>
        <p:nvPicPr>
          <p:cNvPr id="1362946" name="Picture 2"/>
          <p:cNvPicPr>
            <a:picLocks noChangeAspect="1" noChangeArrowheads="1"/>
          </p:cNvPicPr>
          <p:nvPr/>
        </p:nvPicPr>
        <p:blipFill>
          <a:blip r:embed="rId3"/>
          <a:srcRect l="13056" t="26667" r="52222" b="55862"/>
          <a:stretch>
            <a:fillRect/>
          </a:stretch>
        </p:blipFill>
        <p:spPr bwMode="auto">
          <a:xfrm>
            <a:off x="190500" y="1333500"/>
            <a:ext cx="5422232" cy="1648358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 bwMode="auto">
          <a:xfrm>
            <a:off x="609600" y="3924300"/>
            <a:ext cx="3425939" cy="830997"/>
          </a:xfrm>
          <a:prstGeom prst="borderCallout1">
            <a:avLst>
              <a:gd name="adj1" fmla="val -19204"/>
              <a:gd name="adj2" fmla="val 55195"/>
              <a:gd name="adj3" fmla="val -252027"/>
              <a:gd name="adj4" fmla="val 42113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n-lt"/>
              </a:rPr>
              <a:t>Extended Syntax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constants declared with a range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are treated as parameter</a:t>
            </a:r>
          </a:p>
        </p:txBody>
      </p:sp>
      <p:pic>
        <p:nvPicPr>
          <p:cNvPr id="1362947" name="Picture 3"/>
          <p:cNvPicPr>
            <a:picLocks noChangeAspect="1" noChangeArrowheads="1"/>
          </p:cNvPicPr>
          <p:nvPr/>
        </p:nvPicPr>
        <p:blipFill>
          <a:blip r:embed="rId4"/>
          <a:srcRect l="33611" t="19655" r="20278" b="8621"/>
          <a:stretch>
            <a:fillRect/>
          </a:stretch>
        </p:blipFill>
        <p:spPr bwMode="auto">
          <a:xfrm>
            <a:off x="4991100" y="2362200"/>
            <a:ext cx="3689350" cy="34671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4914900" y="28575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57700" y="1714500"/>
            <a:ext cx="1104900" cy="2667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Analysis of Trains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12</a:t>
            </a:fld>
            <a:r>
              <a:rPr lang="en-GB" smtClean="0"/>
              <a:t>]</a:t>
            </a:r>
            <a:endParaRPr lang="en-GB" dirty="0"/>
          </a:p>
        </p:txBody>
      </p:sp>
      <p:pic>
        <p:nvPicPr>
          <p:cNvPr id="1361922" name="Picture 2"/>
          <p:cNvPicPr>
            <a:picLocks noChangeAspect="1" noChangeArrowheads="1"/>
          </p:cNvPicPr>
          <p:nvPr/>
        </p:nvPicPr>
        <p:blipFill>
          <a:blip r:embed="rId3"/>
          <a:srcRect l="1786" t="13774" r="1190" b="7736"/>
          <a:stretch>
            <a:fillRect/>
          </a:stretch>
        </p:blipFill>
        <p:spPr bwMode="auto">
          <a:xfrm>
            <a:off x="1447800" y="1676400"/>
            <a:ext cx="6210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9100" y="1219200"/>
            <a:ext cx="4530407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Pr[time&lt;=100]( &lt;&gt;Train(0).Cross 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257800" y="1752600"/>
            <a:ext cx="20955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4991100"/>
            <a:ext cx="2165978" cy="677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“</a:t>
            </a:r>
            <a:r>
              <a:rPr lang="en-US" sz="2000" dirty="0" smtClean="0">
                <a:latin typeface="+mn-lt"/>
              </a:rPr>
              <a:t>Embarrassingly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Parallelizable”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C00CC"/>
                </a:solidFill>
              </a:rPr>
              <a:t>L</a:t>
            </a:r>
            <a:r>
              <a:rPr lang="en-US" sz="3600" dirty="0" smtClean="0"/>
              <a:t>ightweight </a:t>
            </a:r>
            <a:r>
              <a:rPr lang="en-US" sz="3600" dirty="0" smtClean="0">
                <a:solidFill>
                  <a:srgbClr val="CC00CC"/>
                </a:solidFill>
              </a:rPr>
              <a:t>M</a:t>
            </a:r>
            <a:r>
              <a:rPr lang="en-US" sz="3600" dirty="0" smtClean="0"/>
              <a:t>edia </a:t>
            </a:r>
            <a:r>
              <a:rPr lang="en-US" sz="3600" dirty="0" smtClean="0">
                <a:solidFill>
                  <a:srgbClr val="CC00CC"/>
                </a:solidFill>
              </a:rPr>
              <a:t>A</a:t>
            </a:r>
            <a:r>
              <a:rPr lang="en-US" sz="3600" dirty="0" smtClean="0"/>
              <a:t>ccess </a:t>
            </a:r>
            <a:r>
              <a:rPr lang="en-US" sz="3600" dirty="0" smtClean="0">
                <a:solidFill>
                  <a:srgbClr val="CC00CC"/>
                </a:solidFill>
              </a:rPr>
              <a:t>C</a:t>
            </a:r>
            <a:r>
              <a:rPr lang="en-US" sz="3600" dirty="0" smtClean="0"/>
              <a:t>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domain:</a:t>
            </a:r>
          </a:p>
          <a:p>
            <a:pPr lvl="1"/>
            <a:r>
              <a:rPr lang="en-US" dirty="0" smtClean="0"/>
              <a:t>communication scheduling</a:t>
            </a:r>
          </a:p>
          <a:p>
            <a:r>
              <a:rPr lang="en-US" dirty="0" smtClean="0"/>
              <a:t>Targeted for: </a:t>
            </a:r>
          </a:p>
          <a:p>
            <a:pPr lvl="1"/>
            <a:r>
              <a:rPr lang="en-US" dirty="0" smtClean="0"/>
              <a:t>self-configuring networks, </a:t>
            </a:r>
          </a:p>
          <a:p>
            <a:pPr lvl="1"/>
            <a:r>
              <a:rPr lang="en-US" dirty="0" smtClean="0"/>
              <a:t>collision avoidance, </a:t>
            </a:r>
          </a:p>
          <a:p>
            <a:pPr lvl="1"/>
            <a:r>
              <a:rPr lang="en-US" dirty="0" smtClean="0"/>
              <a:t>low power consumption</a:t>
            </a:r>
          </a:p>
          <a:p>
            <a:r>
              <a:rPr lang="en-US" dirty="0" smtClean="0"/>
              <a:t>Application domain:</a:t>
            </a:r>
          </a:p>
          <a:p>
            <a:pPr lvl="1"/>
            <a:r>
              <a:rPr lang="en-US" dirty="0" smtClean="0"/>
              <a:t>wireless sensor networks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7725" y="1268412"/>
            <a:ext cx="4110038" cy="513238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Initialization</a:t>
            </a:r>
            <a:r>
              <a:rPr lang="en-US" dirty="0" smtClean="0"/>
              <a:t> (listen until a neighbor is heard)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Waiting</a:t>
            </a:r>
            <a:r>
              <a:rPr lang="en-US" dirty="0" smtClean="0"/>
              <a:t> (delay a random amount of time frames)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Discovery</a:t>
            </a:r>
            <a:r>
              <a:rPr lang="en-US" dirty="0" smtClean="0"/>
              <a:t> (wait for entire frame and note used slots)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Active </a:t>
            </a:r>
          </a:p>
          <a:p>
            <a:pPr lvl="1"/>
            <a:r>
              <a:rPr lang="en-US" dirty="0" smtClean="0"/>
              <a:t>choose free slot, </a:t>
            </a:r>
          </a:p>
          <a:p>
            <a:pPr lvl="1"/>
            <a:r>
              <a:rPr lang="en-US" dirty="0" smtClean="0"/>
              <a:t>use it to transmit, including info about detected collisions</a:t>
            </a:r>
          </a:p>
          <a:p>
            <a:pPr lvl="1"/>
            <a:r>
              <a:rPr lang="en-US" dirty="0" smtClean="0"/>
              <a:t>listen on other slots</a:t>
            </a:r>
          </a:p>
          <a:p>
            <a:pPr lvl="1"/>
            <a:r>
              <a:rPr lang="en-US" dirty="0" smtClean="0"/>
              <a:t>fallback to Discovery if collision is detected</a:t>
            </a:r>
          </a:p>
          <a:p>
            <a:r>
              <a:rPr lang="en-US" dirty="0" smtClean="0"/>
              <a:t>Only neighbors can detect collision and tell the user-node that its slot is used by others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13</a:t>
            </a:fld>
            <a:r>
              <a:rPr lang="en-GB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5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14</a:t>
            </a:fld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712879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0100" y="-27384"/>
            <a:ext cx="44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adopted from </a:t>
            </a:r>
            <a:r>
              <a:rPr lang="en-US" dirty="0" err="1" smtClean="0">
                <a:hlinkClick r:id="rId4"/>
              </a:rPr>
              <a:t>A.Fehnker</a:t>
            </a:r>
            <a:r>
              <a:rPr lang="en-US" dirty="0"/>
              <a:t>, </a:t>
            </a:r>
            <a:r>
              <a:rPr lang="en-US" dirty="0" err="1" smtClean="0">
                <a:hlinkClick r:id="rId5"/>
              </a:rPr>
              <a:t>L.v.Hoesel</a:t>
            </a:r>
            <a:r>
              <a:rPr lang="en-US" dirty="0"/>
              <a:t>, </a:t>
            </a:r>
            <a:r>
              <a:rPr lang="en-US" dirty="0" err="1" smtClean="0">
                <a:hlinkClick r:id="rId6"/>
              </a:rPr>
              <a:t>A.Mader</a:t>
            </a:r>
            <a:endParaRPr lang="en-US" dirty="0"/>
          </a:p>
        </p:txBody>
      </p:sp>
      <p:grpSp>
        <p:nvGrpSpPr>
          <p:cNvPr id="2" name="Group 35"/>
          <p:cNvGrpSpPr/>
          <p:nvPr/>
        </p:nvGrpSpPr>
        <p:grpSpPr>
          <a:xfrm>
            <a:off x="310693" y="692696"/>
            <a:ext cx="3469219" cy="4631707"/>
            <a:chOff x="310693" y="692696"/>
            <a:chExt cx="3469219" cy="463170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5536" y="1340768"/>
              <a:ext cx="288032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83768" y="1340768"/>
              <a:ext cx="864096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483768" y="692696"/>
              <a:ext cx="1296144" cy="64807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411760" y="1340768"/>
              <a:ext cx="72008" cy="165618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483768" y="1340768"/>
              <a:ext cx="864096" cy="187220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1259632" y="1340768"/>
              <a:ext cx="1224136" cy="398363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0693" y="1005736"/>
              <a:ext cx="1561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a</a:t>
              </a:r>
              <a:r>
                <a:rPr lang="en-US" b="1" dirty="0" smtClean="0">
                  <a:solidFill>
                    <a:srgbClr val="C00000"/>
                  </a:solidFill>
                </a:rPr>
                <a:t>dded power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395536" y="2276873"/>
            <a:ext cx="7056784" cy="2170626"/>
            <a:chOff x="395536" y="2276873"/>
            <a:chExt cx="7056784" cy="2170626"/>
          </a:xfrm>
        </p:grpSpPr>
        <p:sp>
          <p:nvSpPr>
            <p:cNvPr id="9" name="Right Arrow 8"/>
            <p:cNvSpPr/>
            <p:nvPr/>
          </p:nvSpPr>
          <p:spPr>
            <a:xfrm flipH="1">
              <a:off x="5148064" y="2695592"/>
              <a:ext cx="2304256" cy="910487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discovery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95536" y="2276873"/>
              <a:ext cx="4680520" cy="217062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3131840" y="1412776"/>
            <a:ext cx="3744416" cy="910487"/>
            <a:chOff x="3131840" y="1412776"/>
            <a:chExt cx="3744416" cy="910487"/>
          </a:xfrm>
        </p:grpSpPr>
        <p:sp>
          <p:nvSpPr>
            <p:cNvPr id="8" name="Right Arrow 7"/>
            <p:cNvSpPr/>
            <p:nvPr/>
          </p:nvSpPr>
          <p:spPr>
            <a:xfrm flipH="1">
              <a:off x="4572000" y="1412776"/>
              <a:ext cx="2304256" cy="910487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random wait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131840" y="1412776"/>
              <a:ext cx="1368152" cy="86409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309108" y="4447498"/>
            <a:ext cx="8799396" cy="2383118"/>
            <a:chOff x="309108" y="4447498"/>
            <a:chExt cx="8799396" cy="2383118"/>
          </a:xfrm>
        </p:grpSpPr>
        <p:sp>
          <p:nvSpPr>
            <p:cNvPr id="10" name="Right Arrow 9"/>
            <p:cNvSpPr/>
            <p:nvPr/>
          </p:nvSpPr>
          <p:spPr>
            <a:xfrm flipH="1">
              <a:off x="6804248" y="4869160"/>
              <a:ext cx="2304256" cy="910487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active usage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09108" y="4447498"/>
              <a:ext cx="6495140" cy="23831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1691680" y="12072"/>
            <a:ext cx="5472608" cy="1400704"/>
            <a:chOff x="1691680" y="12072"/>
            <a:chExt cx="5472608" cy="1400704"/>
          </a:xfrm>
        </p:grpSpPr>
        <p:sp>
          <p:nvSpPr>
            <p:cNvPr id="7" name="Right Arrow 6"/>
            <p:cNvSpPr/>
            <p:nvPr/>
          </p:nvSpPr>
          <p:spPr>
            <a:xfrm flipH="1">
              <a:off x="4860032" y="358273"/>
              <a:ext cx="2304256" cy="910487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initialization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691680" y="12072"/>
              <a:ext cx="3096344" cy="140070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1485900"/>
            <a:ext cx="4800600" cy="31700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..used UPPAAL to explore 4- and 5-node topologies and found cases with </a:t>
            </a:r>
            <a:r>
              <a:rPr lang="en-US" sz="2000" b="1" dirty="0" smtClean="0">
                <a:solidFill>
                  <a:srgbClr val="333399"/>
                </a:solidFill>
              </a:rPr>
              <a:t>perpetual</a:t>
            </a:r>
            <a:r>
              <a:rPr lang="en-US" sz="2000" dirty="0" smtClean="0"/>
              <a:t> collisions </a:t>
            </a:r>
            <a:br>
              <a:rPr lang="en-US" sz="2000" dirty="0" smtClean="0"/>
            </a:br>
            <a:r>
              <a:rPr lang="en-US" sz="2000" dirty="0" smtClean="0"/>
              <a:t>                (8.000 MC problems)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Statistical MC offers an insight by calculating the probability over the number of collisions.</a:t>
            </a:r>
          </a:p>
          <a:p>
            <a:pPr marL="0" indent="0" algn="l">
              <a:buNone/>
            </a:pPr>
            <a:r>
              <a:rPr lang="en-US" sz="2000" dirty="0" smtClean="0"/>
              <a:t>      + estimated cost in terms of energy.</a:t>
            </a:r>
          </a:p>
          <a:p>
            <a:pPr algn="l"/>
            <a:endParaRPr lang="en-US" sz="2000" dirty="0" err="1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9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SMC of LMAC with </a:t>
            </a:r>
            <a:r>
              <a:rPr lang="en-US" dirty="0" smtClean="0">
                <a:solidFill>
                  <a:srgbClr val="333399"/>
                </a:solidFill>
              </a:rPr>
              <a:t>4 Nodes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 distribution:</a:t>
            </a:r>
          </a:p>
          <a:p>
            <a:pPr lvl="1"/>
            <a:r>
              <a:rPr lang="en-US" dirty="0" smtClean="0"/>
              <a:t>geometric</a:t>
            </a:r>
          </a:p>
          <a:p>
            <a:pPr lvl="1"/>
            <a:r>
              <a:rPr lang="en-US" dirty="0" smtClean="0"/>
              <a:t>uniform</a:t>
            </a:r>
          </a:p>
          <a:p>
            <a:r>
              <a:rPr lang="en-US" dirty="0" smtClean="0"/>
              <a:t>Network topology:</a:t>
            </a:r>
          </a:p>
          <a:p>
            <a:pPr lvl="1"/>
            <a:r>
              <a:rPr lang="en-US" dirty="0" smtClean="0"/>
              <a:t>chain</a:t>
            </a:r>
          </a:p>
          <a:p>
            <a:pPr lvl="1"/>
            <a:r>
              <a:rPr lang="en-US" dirty="0" smtClean="0"/>
              <a:t>ring</a:t>
            </a:r>
          </a:p>
          <a:p>
            <a:r>
              <a:rPr lang="en-US" dirty="0" smtClean="0"/>
              <a:t>Collision probability</a:t>
            </a:r>
          </a:p>
          <a:p>
            <a:r>
              <a:rPr lang="en-US" dirty="0" smtClean="0"/>
              <a:t>Collision count</a:t>
            </a:r>
          </a:p>
          <a:p>
            <a:r>
              <a:rPr lang="en-US" dirty="0" smtClean="0"/>
              <a:t>Power consumption</a:t>
            </a:r>
            <a:endParaRPr lang="en-US" dirty="0"/>
          </a:p>
        </p:txBody>
      </p:sp>
      <p:grpSp>
        <p:nvGrpSpPr>
          <p:cNvPr id="4" name="Group 52"/>
          <p:cNvGrpSpPr/>
          <p:nvPr/>
        </p:nvGrpSpPr>
        <p:grpSpPr>
          <a:xfrm>
            <a:off x="3560762" y="1607418"/>
            <a:ext cx="5619750" cy="3765798"/>
            <a:chOff x="3560762" y="887338"/>
            <a:chExt cx="5619750" cy="3765798"/>
          </a:xfrm>
        </p:grpSpPr>
        <p:pic>
          <p:nvPicPr>
            <p:cNvPr id="1026" name="Picture 2" descr="http://www.cs.aau.dk/~adavid/smc/lmac-col-tim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62" y="887338"/>
              <a:ext cx="5619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 rot="2873244" flipH="1">
              <a:off x="6700281" y="2446435"/>
              <a:ext cx="1799767" cy="1274793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uniform seems better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8024" y="4283804"/>
              <a:ext cx="27690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Pr</a:t>
              </a:r>
              <a:r>
                <a:rPr lang="en-US" b="1" dirty="0" smtClean="0">
                  <a:solidFill>
                    <a:srgbClr val="0070C0"/>
                  </a:solidFill>
                </a:rPr>
                <a:t>[&lt;=160] (&lt;&gt;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col_count</a:t>
              </a:r>
              <a:r>
                <a:rPr lang="en-US" b="1" dirty="0" smtClean="0">
                  <a:solidFill>
                    <a:srgbClr val="0070C0"/>
                  </a:solidFill>
                </a:rPr>
                <a:t>&gt;0)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2209800" y="3276600"/>
            <a:ext cx="1728192" cy="152050"/>
            <a:chOff x="1691680" y="3068960"/>
            <a:chExt cx="1728192" cy="152050"/>
          </a:xfrm>
        </p:grpSpPr>
        <p:sp>
          <p:nvSpPr>
            <p:cNvPr id="9" name="Oval 8"/>
            <p:cNvSpPr/>
            <p:nvPr/>
          </p:nvSpPr>
          <p:spPr>
            <a:xfrm>
              <a:off x="1691680" y="3082153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09473" y="3068960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755183" y="3082153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286934" y="3082153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9" idx="6"/>
              <a:endCxn id="11" idx="2"/>
            </p:cNvCxnSpPr>
            <p:nvPr/>
          </p:nvCxnSpPr>
          <p:spPr>
            <a:xfrm>
              <a:off x="1824618" y="3144984"/>
              <a:ext cx="384855" cy="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6"/>
              <a:endCxn id="12" idx="2"/>
            </p:cNvCxnSpPr>
            <p:nvPr/>
          </p:nvCxnSpPr>
          <p:spPr>
            <a:xfrm flipV="1">
              <a:off x="2370328" y="3144984"/>
              <a:ext cx="384855" cy="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6"/>
              <a:endCxn id="13" idx="2"/>
            </p:cNvCxnSpPr>
            <p:nvPr/>
          </p:nvCxnSpPr>
          <p:spPr>
            <a:xfrm>
              <a:off x="2888121" y="3144984"/>
              <a:ext cx="398814" cy="0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6"/>
          <p:cNvGrpSpPr/>
          <p:nvPr/>
        </p:nvGrpSpPr>
        <p:grpSpPr>
          <a:xfrm>
            <a:off x="2209800" y="3505200"/>
            <a:ext cx="648072" cy="562869"/>
            <a:chOff x="1835696" y="3284984"/>
            <a:chExt cx="648072" cy="562869"/>
          </a:xfrm>
        </p:grpSpPr>
        <p:sp>
          <p:nvSpPr>
            <p:cNvPr id="21" name="Oval 20"/>
            <p:cNvSpPr/>
            <p:nvPr/>
          </p:nvSpPr>
          <p:spPr>
            <a:xfrm>
              <a:off x="1844080" y="372219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835696" y="3284984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50830" y="3298177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350830" y="372219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1" idx="0"/>
              <a:endCxn id="22" idx="4"/>
            </p:cNvCxnSpPr>
            <p:nvPr/>
          </p:nvCxnSpPr>
          <p:spPr>
            <a:xfrm flipV="1">
              <a:off x="1910549" y="3437034"/>
              <a:ext cx="5575" cy="28515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6"/>
              <a:endCxn id="23" idx="2"/>
            </p:cNvCxnSpPr>
            <p:nvPr/>
          </p:nvCxnSpPr>
          <p:spPr>
            <a:xfrm flipV="1">
              <a:off x="1996551" y="3361008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3" idx="4"/>
              <a:endCxn id="24" idx="0"/>
            </p:cNvCxnSpPr>
            <p:nvPr/>
          </p:nvCxnSpPr>
          <p:spPr>
            <a:xfrm>
              <a:off x="2417299" y="3423839"/>
              <a:ext cx="0" cy="29835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6"/>
              <a:endCxn id="24" idx="2"/>
            </p:cNvCxnSpPr>
            <p:nvPr/>
          </p:nvCxnSpPr>
          <p:spPr>
            <a:xfrm>
              <a:off x="1977018" y="3785022"/>
              <a:ext cx="373812" cy="0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2"/>
          <p:cNvGrpSpPr/>
          <p:nvPr/>
        </p:nvGrpSpPr>
        <p:grpSpPr>
          <a:xfrm>
            <a:off x="2895600" y="1638300"/>
            <a:ext cx="1073141" cy="448584"/>
            <a:chOff x="2562755" y="1468248"/>
            <a:chExt cx="1073141" cy="448584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2562755" y="1556792"/>
              <a:ext cx="0" cy="360040"/>
            </a:xfrm>
            <a:prstGeom prst="straightConnector1">
              <a:avLst/>
            </a:prstGeom>
            <a:ln w="254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562755" y="1916832"/>
              <a:ext cx="724179" cy="0"/>
            </a:xfrm>
            <a:prstGeom prst="straightConnector1">
              <a:avLst/>
            </a:prstGeom>
            <a:ln w="254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/>
            <p:cNvSpPr/>
            <p:nvPr/>
          </p:nvSpPr>
          <p:spPr>
            <a:xfrm flipH="1" flipV="1">
              <a:off x="2569734" y="1468248"/>
              <a:ext cx="1066162" cy="412580"/>
            </a:xfrm>
            <a:prstGeom prst="arc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49"/>
          <p:cNvGrpSpPr/>
          <p:nvPr/>
        </p:nvGrpSpPr>
        <p:grpSpPr>
          <a:xfrm>
            <a:off x="2895600" y="2209800"/>
            <a:ext cx="724179" cy="360040"/>
            <a:chOff x="2123728" y="2077384"/>
            <a:chExt cx="724179" cy="36004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2123728" y="2077384"/>
              <a:ext cx="0" cy="360040"/>
            </a:xfrm>
            <a:prstGeom prst="straightConnector1">
              <a:avLst/>
            </a:prstGeom>
            <a:ln w="254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123728" y="2437424"/>
              <a:ext cx="724179" cy="0"/>
            </a:xfrm>
            <a:prstGeom prst="straightConnector1">
              <a:avLst/>
            </a:prstGeom>
            <a:ln w="254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41652" y="2257404"/>
              <a:ext cx="539668" cy="0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216152" y="6488668"/>
            <a:ext cx="4851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Pr</a:t>
            </a:r>
            <a:r>
              <a:rPr lang="en-US" b="1" dirty="0" smtClean="0">
                <a:solidFill>
                  <a:srgbClr val="0070C0"/>
                </a:solidFill>
              </a:rPr>
              <a:t>[collisions&lt;=50000] (&lt;&gt; time&gt;=1000)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7" name="Group 63"/>
          <p:cNvGrpSpPr/>
          <p:nvPr/>
        </p:nvGrpSpPr>
        <p:grpSpPr>
          <a:xfrm>
            <a:off x="3887416" y="723900"/>
            <a:ext cx="5256584" cy="2897531"/>
            <a:chOff x="3657600" y="571500"/>
            <a:chExt cx="5256584" cy="289753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571500"/>
              <a:ext cx="5256584" cy="2897531"/>
            </a:xfrm>
            <a:prstGeom prst="rect">
              <a:avLst/>
            </a:prstGeom>
          </p:spPr>
        </p:pic>
        <p:sp>
          <p:nvSpPr>
            <p:cNvPr id="54" name="Right Arrow 53"/>
            <p:cNvSpPr/>
            <p:nvPr/>
          </p:nvSpPr>
          <p:spPr>
            <a:xfrm flipH="1">
              <a:off x="4605779" y="794664"/>
              <a:ext cx="1757006" cy="70940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n</a:t>
              </a:r>
              <a:r>
                <a:rPr lang="en-US" dirty="0" smtClean="0">
                  <a:solidFill>
                    <a:srgbClr val="C00000"/>
                  </a:solidFill>
                </a:rPr>
                <a:t>o collisions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2482005">
              <a:off x="6042079" y="2076879"/>
              <a:ext cx="1670162" cy="721089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there’s a limit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710861" y="766745"/>
              <a:ext cx="64807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4194310" y="3467100"/>
            <a:ext cx="4911590" cy="3103552"/>
            <a:chOff x="3692858" y="3421792"/>
            <a:chExt cx="4911590" cy="3103552"/>
          </a:xfrm>
        </p:grpSpPr>
        <p:grpSp>
          <p:nvGrpSpPr>
            <p:cNvPr id="20" name="Group 67"/>
            <p:cNvGrpSpPr/>
            <p:nvPr/>
          </p:nvGrpSpPr>
          <p:grpSpPr>
            <a:xfrm>
              <a:off x="3692858" y="3421792"/>
              <a:ext cx="4911590" cy="3103552"/>
              <a:chOff x="3692858" y="3421792"/>
              <a:chExt cx="4911590" cy="3103552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2858" y="3421792"/>
                <a:ext cx="4911590" cy="3103552"/>
              </a:xfrm>
              <a:prstGeom prst="rect">
                <a:avLst/>
              </a:prstGeom>
            </p:spPr>
          </p:pic>
          <p:sp>
            <p:nvSpPr>
              <p:cNvPr id="65" name="Right Arrow 64"/>
              <p:cNvSpPr/>
              <p:nvPr/>
            </p:nvSpPr>
            <p:spPr>
              <a:xfrm flipH="1">
                <a:off x="4471178" y="3650361"/>
                <a:ext cx="1853422" cy="709405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C00000"/>
                    </a:solidFill>
                  </a:rPr>
                  <a:t>&lt;12 collisions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Right Arrow 65"/>
              <p:cNvSpPr/>
              <p:nvPr/>
            </p:nvSpPr>
            <p:spPr>
              <a:xfrm rot="2482005">
                <a:off x="5620162" y="4932423"/>
                <a:ext cx="1821065" cy="721089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C00000"/>
                    </a:solidFill>
                  </a:rPr>
                  <a:t>&gt;350 collisions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7776076" y="3684980"/>
                <a:ext cx="648072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1" name="Left Brace 70"/>
            <p:cNvSpPr/>
            <p:nvPr/>
          </p:nvSpPr>
          <p:spPr>
            <a:xfrm rot="5400000">
              <a:off x="5702325" y="4719019"/>
              <a:ext cx="231699" cy="2548209"/>
            </a:xfrm>
            <a:prstGeom prst="leftBrace">
              <a:avLst>
                <a:gd name="adj1" fmla="val 51710"/>
                <a:gd name="adj2" fmla="val 68195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80202" y="5579948"/>
              <a:ext cx="584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zero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69"/>
          <p:cNvGrpSpPr/>
          <p:nvPr/>
        </p:nvGrpSpPr>
        <p:grpSpPr>
          <a:xfrm>
            <a:off x="3505200" y="1219200"/>
            <a:ext cx="5638800" cy="3681700"/>
            <a:chOff x="3531348" y="1628800"/>
            <a:chExt cx="5638800" cy="3681700"/>
          </a:xfrm>
        </p:grpSpPr>
        <p:pic>
          <p:nvPicPr>
            <p:cNvPr id="1028" name="Picture 4" descr="http://www.cs.aau.dk/~adavid/smc/lmac-energ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348" y="1628800"/>
              <a:ext cx="5638800" cy="33337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3962400" y="4941168"/>
              <a:ext cx="42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70C0"/>
                  </a:solidFill>
                </a:rPr>
                <a:t>Pr</a:t>
              </a:r>
              <a:r>
                <a:rPr lang="en-US" b="1" dirty="0">
                  <a:solidFill>
                    <a:srgbClr val="0070C0"/>
                  </a:solidFill>
                </a:rPr>
                <a:t>[energy &lt;= 50000] (&lt;&gt; time&gt;=1000)</a:t>
              </a:r>
            </a:p>
          </p:txBody>
        </p:sp>
        <p:sp>
          <p:nvSpPr>
            <p:cNvPr id="72" name="Right Arrow 71"/>
            <p:cNvSpPr/>
            <p:nvPr/>
          </p:nvSpPr>
          <p:spPr>
            <a:xfrm rot="1491623">
              <a:off x="6609683" y="2308200"/>
              <a:ext cx="1066696" cy="70940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chain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1491623">
              <a:off x="4629881" y="2166724"/>
              <a:ext cx="1066696" cy="70940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ring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57" name="Footer Placeholder 5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39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LMAC with Parameterized Topology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smtClean="0">
                <a:solidFill>
                  <a:srgbClr val="CC00CC"/>
                </a:solidFill>
              </a:rPr>
              <a:t>Distributed SMC</a:t>
            </a:r>
            <a:endParaRPr lang="en-US" dirty="0">
              <a:solidFill>
                <a:srgbClr val="CC00CC"/>
              </a:solidFill>
            </a:endParaRPr>
          </a:p>
        </p:txBody>
      </p:sp>
      <p:grpSp>
        <p:nvGrpSpPr>
          <p:cNvPr id="4" name="Group 78"/>
          <p:cNvGrpSpPr/>
          <p:nvPr/>
        </p:nvGrpSpPr>
        <p:grpSpPr>
          <a:xfrm>
            <a:off x="1438990" y="3201777"/>
            <a:ext cx="648072" cy="562869"/>
            <a:chOff x="467544" y="980728"/>
            <a:chExt cx="648072" cy="562869"/>
          </a:xfrm>
        </p:grpSpPr>
        <p:sp>
          <p:nvSpPr>
            <p:cNvPr id="6" name="Oval 5"/>
            <p:cNvSpPr/>
            <p:nvPr/>
          </p:nvSpPr>
          <p:spPr>
            <a:xfrm>
              <a:off x="475928" y="141793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67544" y="980728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82678" y="99392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82678" y="141793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6" idx="0"/>
              <a:endCxn id="7" idx="4"/>
            </p:cNvCxnSpPr>
            <p:nvPr/>
          </p:nvCxnSpPr>
          <p:spPr>
            <a:xfrm flipV="1">
              <a:off x="542397" y="1132778"/>
              <a:ext cx="5575" cy="28515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  <a:endCxn id="8" idx="2"/>
            </p:cNvCxnSpPr>
            <p:nvPr/>
          </p:nvCxnSpPr>
          <p:spPr>
            <a:xfrm flipV="1">
              <a:off x="628399" y="1056752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5"/>
              <a:endCxn id="9" idx="1"/>
            </p:cNvCxnSpPr>
            <p:nvPr/>
          </p:nvCxnSpPr>
          <p:spPr>
            <a:xfrm>
              <a:off x="604842" y="1110511"/>
              <a:ext cx="397304" cy="32582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9"/>
          <p:cNvGrpSpPr/>
          <p:nvPr/>
        </p:nvGrpSpPr>
        <p:grpSpPr>
          <a:xfrm>
            <a:off x="1438990" y="3921857"/>
            <a:ext cx="648072" cy="562869"/>
            <a:chOff x="467544" y="1700808"/>
            <a:chExt cx="648072" cy="562869"/>
          </a:xfrm>
        </p:grpSpPr>
        <p:sp>
          <p:nvSpPr>
            <p:cNvPr id="15" name="Oval 14"/>
            <p:cNvSpPr/>
            <p:nvPr/>
          </p:nvSpPr>
          <p:spPr>
            <a:xfrm>
              <a:off x="475928" y="213801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7544" y="1700808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82678" y="171400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82678" y="213801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5" idx="0"/>
              <a:endCxn id="16" idx="4"/>
            </p:cNvCxnSpPr>
            <p:nvPr/>
          </p:nvCxnSpPr>
          <p:spPr>
            <a:xfrm flipV="1">
              <a:off x="542397" y="1852858"/>
              <a:ext cx="5575" cy="28515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6"/>
              <a:endCxn id="17" idx="2"/>
            </p:cNvCxnSpPr>
            <p:nvPr/>
          </p:nvCxnSpPr>
          <p:spPr>
            <a:xfrm flipV="1">
              <a:off x="628399" y="1776832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4"/>
              <a:endCxn id="18" idx="0"/>
            </p:cNvCxnSpPr>
            <p:nvPr/>
          </p:nvCxnSpPr>
          <p:spPr>
            <a:xfrm>
              <a:off x="1049147" y="1839663"/>
              <a:ext cx="0" cy="29835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6" idx="5"/>
              <a:endCxn id="18" idx="1"/>
            </p:cNvCxnSpPr>
            <p:nvPr/>
          </p:nvCxnSpPr>
          <p:spPr>
            <a:xfrm>
              <a:off x="604842" y="1830591"/>
              <a:ext cx="397304" cy="32582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97"/>
          <p:cNvGrpSpPr/>
          <p:nvPr/>
        </p:nvGrpSpPr>
        <p:grpSpPr>
          <a:xfrm>
            <a:off x="1438990" y="5362017"/>
            <a:ext cx="648072" cy="562869"/>
            <a:chOff x="467544" y="3140968"/>
            <a:chExt cx="648072" cy="562869"/>
          </a:xfrm>
        </p:grpSpPr>
        <p:sp>
          <p:nvSpPr>
            <p:cNvPr id="33" name="Oval 32"/>
            <p:cNvSpPr/>
            <p:nvPr/>
          </p:nvSpPr>
          <p:spPr>
            <a:xfrm>
              <a:off x="475928" y="357817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7544" y="3140968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82678" y="315416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82678" y="357817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3" idx="0"/>
              <a:endCxn id="34" idx="4"/>
            </p:cNvCxnSpPr>
            <p:nvPr/>
          </p:nvCxnSpPr>
          <p:spPr>
            <a:xfrm flipV="1">
              <a:off x="542397" y="3293018"/>
              <a:ext cx="5575" cy="28515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6"/>
              <a:endCxn id="35" idx="2"/>
            </p:cNvCxnSpPr>
            <p:nvPr/>
          </p:nvCxnSpPr>
          <p:spPr>
            <a:xfrm flipV="1">
              <a:off x="628399" y="3216992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3"/>
              <a:endCxn id="33" idx="7"/>
            </p:cNvCxnSpPr>
            <p:nvPr/>
          </p:nvCxnSpPr>
          <p:spPr>
            <a:xfrm flipH="1">
              <a:off x="589398" y="3261420"/>
              <a:ext cx="412748" cy="335158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6"/>
              <a:endCxn id="36" idx="2"/>
            </p:cNvCxnSpPr>
            <p:nvPr/>
          </p:nvCxnSpPr>
          <p:spPr>
            <a:xfrm>
              <a:off x="608866" y="3641006"/>
              <a:ext cx="373812" cy="0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6"/>
          <p:cNvGrpSpPr/>
          <p:nvPr/>
        </p:nvGrpSpPr>
        <p:grpSpPr>
          <a:xfrm>
            <a:off x="5277418" y="3212976"/>
            <a:ext cx="648072" cy="562869"/>
            <a:chOff x="467544" y="3861048"/>
            <a:chExt cx="648072" cy="562869"/>
          </a:xfrm>
        </p:grpSpPr>
        <p:sp>
          <p:nvSpPr>
            <p:cNvPr id="42" name="Oval 41"/>
            <p:cNvSpPr/>
            <p:nvPr/>
          </p:nvSpPr>
          <p:spPr>
            <a:xfrm>
              <a:off x="475928" y="429825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67544" y="3861048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82678" y="387424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982678" y="429825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3" idx="6"/>
              <a:endCxn id="44" idx="2"/>
            </p:cNvCxnSpPr>
            <p:nvPr/>
          </p:nvCxnSpPr>
          <p:spPr>
            <a:xfrm flipV="1">
              <a:off x="628399" y="3937072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4" idx="4"/>
              <a:endCxn id="45" idx="0"/>
            </p:cNvCxnSpPr>
            <p:nvPr/>
          </p:nvCxnSpPr>
          <p:spPr>
            <a:xfrm>
              <a:off x="1049147" y="3999903"/>
              <a:ext cx="0" cy="29835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2" idx="7"/>
              <a:endCxn id="44" idx="3"/>
            </p:cNvCxnSpPr>
            <p:nvPr/>
          </p:nvCxnSpPr>
          <p:spPr>
            <a:xfrm flipV="1">
              <a:off x="589398" y="3981500"/>
              <a:ext cx="412748" cy="335158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93"/>
          <p:cNvGrpSpPr/>
          <p:nvPr/>
        </p:nvGrpSpPr>
        <p:grpSpPr>
          <a:xfrm>
            <a:off x="5262712" y="4673899"/>
            <a:ext cx="648072" cy="562869"/>
            <a:chOff x="467544" y="4581128"/>
            <a:chExt cx="648072" cy="562869"/>
          </a:xfrm>
        </p:grpSpPr>
        <p:sp>
          <p:nvSpPr>
            <p:cNvPr id="51" name="Oval 50"/>
            <p:cNvSpPr/>
            <p:nvPr/>
          </p:nvSpPr>
          <p:spPr>
            <a:xfrm>
              <a:off x="475928" y="501833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67544" y="4581128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82678" y="459432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82678" y="501833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1" idx="0"/>
              <a:endCxn id="52" idx="4"/>
            </p:cNvCxnSpPr>
            <p:nvPr/>
          </p:nvCxnSpPr>
          <p:spPr>
            <a:xfrm flipV="1">
              <a:off x="542397" y="4733178"/>
              <a:ext cx="5575" cy="28515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6"/>
              <a:endCxn id="53" idx="2"/>
            </p:cNvCxnSpPr>
            <p:nvPr/>
          </p:nvCxnSpPr>
          <p:spPr>
            <a:xfrm flipV="1">
              <a:off x="628399" y="4657152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3"/>
              <a:endCxn id="51" idx="7"/>
            </p:cNvCxnSpPr>
            <p:nvPr/>
          </p:nvCxnSpPr>
          <p:spPr>
            <a:xfrm flipH="1">
              <a:off x="589398" y="4701580"/>
              <a:ext cx="412748" cy="335158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94"/>
          <p:cNvGrpSpPr/>
          <p:nvPr/>
        </p:nvGrpSpPr>
        <p:grpSpPr>
          <a:xfrm>
            <a:off x="5262712" y="3943451"/>
            <a:ext cx="648072" cy="562869"/>
            <a:chOff x="467544" y="5301208"/>
            <a:chExt cx="648072" cy="562869"/>
          </a:xfrm>
        </p:grpSpPr>
        <p:sp>
          <p:nvSpPr>
            <p:cNvPr id="60" name="Oval 59"/>
            <p:cNvSpPr/>
            <p:nvPr/>
          </p:nvSpPr>
          <p:spPr>
            <a:xfrm>
              <a:off x="475928" y="573841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67544" y="5301208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982678" y="531440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82678" y="573841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60" idx="0"/>
              <a:endCxn id="61" idx="4"/>
            </p:cNvCxnSpPr>
            <p:nvPr/>
          </p:nvCxnSpPr>
          <p:spPr>
            <a:xfrm flipV="1">
              <a:off x="542397" y="5453258"/>
              <a:ext cx="5575" cy="28515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6"/>
              <a:endCxn id="62" idx="2"/>
            </p:cNvCxnSpPr>
            <p:nvPr/>
          </p:nvCxnSpPr>
          <p:spPr>
            <a:xfrm flipV="1">
              <a:off x="628399" y="5377232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3" idx="0"/>
            </p:cNvCxnSpPr>
            <p:nvPr/>
          </p:nvCxnSpPr>
          <p:spPr>
            <a:xfrm>
              <a:off x="1049147" y="5440063"/>
              <a:ext cx="0" cy="29835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0" idx="6"/>
              <a:endCxn id="63" idx="2"/>
            </p:cNvCxnSpPr>
            <p:nvPr/>
          </p:nvCxnSpPr>
          <p:spPr>
            <a:xfrm>
              <a:off x="608866" y="5801246"/>
              <a:ext cx="373812" cy="0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95"/>
          <p:cNvGrpSpPr/>
          <p:nvPr/>
        </p:nvGrpSpPr>
        <p:grpSpPr>
          <a:xfrm>
            <a:off x="5277418" y="5386411"/>
            <a:ext cx="648072" cy="562869"/>
            <a:chOff x="467544" y="6034483"/>
            <a:chExt cx="648072" cy="562869"/>
          </a:xfrm>
        </p:grpSpPr>
        <p:sp>
          <p:nvSpPr>
            <p:cNvPr id="69" name="Oval 68"/>
            <p:cNvSpPr/>
            <p:nvPr/>
          </p:nvSpPr>
          <p:spPr>
            <a:xfrm>
              <a:off x="475928" y="6471690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67544" y="6034483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2678" y="6047676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82678" y="6471690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0" idx="6"/>
              <a:endCxn id="71" idx="2"/>
            </p:cNvCxnSpPr>
            <p:nvPr/>
          </p:nvCxnSpPr>
          <p:spPr>
            <a:xfrm flipV="1">
              <a:off x="628399" y="6110507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1" idx="4"/>
              <a:endCxn id="72" idx="0"/>
            </p:cNvCxnSpPr>
            <p:nvPr/>
          </p:nvCxnSpPr>
          <p:spPr>
            <a:xfrm>
              <a:off x="1049147" y="6173338"/>
              <a:ext cx="0" cy="29835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9" idx="6"/>
              <a:endCxn id="72" idx="2"/>
            </p:cNvCxnSpPr>
            <p:nvPr/>
          </p:nvCxnSpPr>
          <p:spPr>
            <a:xfrm>
              <a:off x="608866" y="6534521"/>
              <a:ext cx="373812" cy="0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8"/>
          <p:cNvGrpSpPr/>
          <p:nvPr/>
        </p:nvGrpSpPr>
        <p:grpSpPr>
          <a:xfrm>
            <a:off x="1438990" y="4641937"/>
            <a:ext cx="648072" cy="562869"/>
            <a:chOff x="467544" y="2420888"/>
            <a:chExt cx="648072" cy="562869"/>
          </a:xfrm>
        </p:grpSpPr>
        <p:sp>
          <p:nvSpPr>
            <p:cNvPr id="24" name="Oval 23"/>
            <p:cNvSpPr/>
            <p:nvPr/>
          </p:nvSpPr>
          <p:spPr>
            <a:xfrm>
              <a:off x="475928" y="285809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7544" y="2420888"/>
              <a:ext cx="160855" cy="152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82678" y="2434081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2678" y="2858095"/>
              <a:ext cx="132938" cy="125662"/>
            </a:xfrm>
            <a:prstGeom prst="ellipse">
              <a:avLst/>
            </a:prstGeom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4" idx="0"/>
              <a:endCxn id="25" idx="4"/>
            </p:cNvCxnSpPr>
            <p:nvPr/>
          </p:nvCxnSpPr>
          <p:spPr>
            <a:xfrm flipV="1">
              <a:off x="542397" y="2572938"/>
              <a:ext cx="5575" cy="28515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6"/>
              <a:endCxn id="26" idx="2"/>
            </p:cNvCxnSpPr>
            <p:nvPr/>
          </p:nvCxnSpPr>
          <p:spPr>
            <a:xfrm flipV="1">
              <a:off x="628399" y="2496912"/>
              <a:ext cx="354279" cy="1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4"/>
              <a:endCxn id="27" idx="0"/>
            </p:cNvCxnSpPr>
            <p:nvPr/>
          </p:nvCxnSpPr>
          <p:spPr>
            <a:xfrm>
              <a:off x="1049147" y="2559743"/>
              <a:ext cx="0" cy="298352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6" idx="3"/>
            </p:cNvCxnSpPr>
            <p:nvPr/>
          </p:nvCxnSpPr>
          <p:spPr>
            <a:xfrm flipV="1">
              <a:off x="589398" y="2541340"/>
              <a:ext cx="412748" cy="335158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7" idx="1"/>
              <a:endCxn id="25" idx="5"/>
            </p:cNvCxnSpPr>
            <p:nvPr/>
          </p:nvCxnSpPr>
          <p:spPr>
            <a:xfrm flipH="1" flipV="1">
              <a:off x="604842" y="2550671"/>
              <a:ext cx="397304" cy="325827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303086" y="327378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[0.36; 0.39]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59632" y="2628256"/>
            <a:ext cx="10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topology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2290042" y="2489756"/>
            <a:ext cx="122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ollision</a:t>
            </a:r>
          </a:p>
          <a:p>
            <a:pPr algn="ctr"/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280708" y="4031819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[0.29; 0.36]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280708" y="472578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[0.26; 0.30]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03086" y="5471979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[0.19; 0.21]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89020" y="2632032"/>
            <a:ext cx="10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topology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6119430" y="2493532"/>
            <a:ext cx="122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ollision</a:t>
            </a:r>
          </a:p>
          <a:p>
            <a:pPr algn="ctr"/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6116965" y="328562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[0.08; 0.19]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94587" y="404365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[0.11; 0.13 ]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094587" y="473761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[0.08; 0.15]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116965" y="548381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[0.049;  0.050]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18762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876300" y="1943100"/>
            <a:ext cx="3544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Pr</a:t>
            </a:r>
            <a:r>
              <a:rPr lang="en-US" sz="2000" b="1" dirty="0" smtClean="0">
                <a:solidFill>
                  <a:srgbClr val="0070C0"/>
                </a:solidFill>
              </a:rPr>
              <a:t>[time&lt;=200] (&lt;&gt; </a:t>
            </a:r>
            <a:r>
              <a:rPr lang="en-US" sz="2000" b="1" dirty="0" err="1" smtClean="0">
                <a:solidFill>
                  <a:srgbClr val="0070C0"/>
                </a:solidFill>
              </a:rPr>
              <a:t>col_count</a:t>
            </a:r>
            <a:r>
              <a:rPr lang="en-US" sz="2000" b="1" dirty="0" smtClean="0">
                <a:solidFill>
                  <a:srgbClr val="0070C0"/>
                </a:solidFill>
              </a:rPr>
              <a:t>&gt;0)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2289" y="1124744"/>
            <a:ext cx="7867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Collision probability in a 4 node network:  sweep over all topologies.</a:t>
            </a:r>
          </a:p>
          <a:p>
            <a:r>
              <a:rPr lang="en-US" sz="2000" dirty="0" smtClean="0"/>
              <a:t>32 core cluster: - 8xIntel Core2 2.66GHz CPU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284984"/>
            <a:ext cx="67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(star)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408230" y="403309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(ring)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317387" y="547600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(chain)</a:t>
            </a:r>
            <a:endParaRPr lang="en-US" dirty="0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16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440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17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10th International Workshop on Parallel and Distributed Methods in </a:t>
            </a:r>
            <a:r>
              <a:rPr lang="en-US" dirty="0" err="1" smtClean="0"/>
              <a:t>verifiCation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10-Node Random Topologies</a:t>
            </a:r>
            <a:br>
              <a:rPr lang="en-US" dirty="0" smtClean="0"/>
            </a:br>
            <a:r>
              <a:rPr lang="en-US" dirty="0" smtClean="0">
                <a:solidFill>
                  <a:srgbClr val="CC00CC"/>
                </a:solidFill>
              </a:rPr>
              <a:t>          Distributed SMC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003"/>
            <a:ext cx="9144000" cy="6125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9304" y="1562100"/>
            <a:ext cx="6264696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Generated </a:t>
            </a:r>
            <a:r>
              <a:rPr lang="en-US" sz="2000" b="1" dirty="0" smtClean="0">
                <a:solidFill>
                  <a:srgbClr val="0070C0"/>
                </a:solidFill>
              </a:rPr>
              <a:t>10.000</a:t>
            </a:r>
            <a:r>
              <a:rPr lang="en-US" sz="2000" dirty="0" smtClean="0"/>
              <a:t> random topologies</a:t>
            </a:r>
          </a:p>
          <a:p>
            <a:pPr algn="l"/>
            <a:r>
              <a:rPr lang="en-US" sz="2000" dirty="0" smtClean="0"/>
              <a:t>                   (out of some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/>
              </a:rPr>
              <a:t>14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topologies)</a:t>
            </a:r>
          </a:p>
          <a:p>
            <a:pPr algn="l"/>
            <a:r>
              <a:rPr lang="en-US" sz="2000" dirty="0" smtClean="0"/>
              <a:t>Checked the property:</a:t>
            </a:r>
          </a:p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	Pr[time&lt;=2.000](&lt;&gt; </a:t>
            </a:r>
            <a:r>
              <a:rPr lang="en-US" sz="2000" b="1" dirty="0" err="1" smtClean="0">
                <a:solidFill>
                  <a:srgbClr val="0070C0"/>
                </a:solidFill>
              </a:rPr>
              <a:t>col_count</a:t>
            </a:r>
            <a:r>
              <a:rPr lang="en-US" sz="2000" b="1" dirty="0" smtClean="0">
                <a:solidFill>
                  <a:srgbClr val="0070C0"/>
                </a:solidFill>
              </a:rPr>
              <a:t>&gt;42)</a:t>
            </a:r>
          </a:p>
          <a:p>
            <a:pPr algn="l"/>
            <a:r>
              <a:rPr lang="en-US" sz="2000" dirty="0" smtClean="0"/>
              <a:t>	(perpetual collisions are likely)</a:t>
            </a:r>
          </a:p>
          <a:p>
            <a:pPr algn="l"/>
            <a:r>
              <a:rPr lang="en-US" sz="2000" dirty="0" smtClean="0"/>
              <a:t>One instance on a laptop takes ~</a:t>
            </a:r>
            <a:r>
              <a:rPr lang="en-US" sz="2000" b="1" dirty="0" smtClean="0">
                <a:solidFill>
                  <a:srgbClr val="0070C0"/>
                </a:solidFill>
              </a:rPr>
              <a:t>3,5</a:t>
            </a:r>
            <a:r>
              <a:rPr lang="en-US" sz="2000" dirty="0" smtClean="0"/>
              <a:t>min</a:t>
            </a:r>
          </a:p>
          <a:p>
            <a:pPr algn="l"/>
            <a:r>
              <a:rPr lang="en-US" sz="2000" dirty="0" smtClean="0"/>
              <a:t>All 10.000 instances on 32-core cluster: </a:t>
            </a:r>
            <a:r>
              <a:rPr lang="en-US" sz="2000" b="1" dirty="0" smtClean="0">
                <a:solidFill>
                  <a:srgbClr val="0070C0"/>
                </a:solidFill>
              </a:rPr>
              <a:t>409,5</a:t>
            </a:r>
            <a:r>
              <a:rPr lang="en-US" sz="2000" dirty="0" smtClean="0"/>
              <a:t>min</a:t>
            </a:r>
          </a:p>
          <a:p>
            <a:pPr algn="l"/>
            <a:r>
              <a:rPr lang="en-US" sz="2000" dirty="0" smtClean="0"/>
              <a:t>There were:</a:t>
            </a:r>
          </a:p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6.091</a:t>
            </a:r>
            <a:r>
              <a:rPr lang="en-US" sz="2000" dirty="0" smtClean="0"/>
              <a:t> </a:t>
            </a:r>
            <a:r>
              <a:rPr lang="en-US" sz="2000" dirty="0"/>
              <a:t>with </a:t>
            </a:r>
            <a:r>
              <a:rPr lang="en-US" sz="2000" b="1" dirty="0">
                <a:solidFill>
                  <a:srgbClr val="0070C0"/>
                </a:solidFill>
              </a:rPr>
              <a:t>&gt;0</a:t>
            </a:r>
            <a:r>
              <a:rPr lang="en-US" sz="2000" dirty="0"/>
              <a:t> probability </a:t>
            </a:r>
            <a:r>
              <a:rPr lang="en-US" sz="2000" dirty="0" smtClean="0"/>
              <a:t>(shown </a:t>
            </a:r>
            <a:r>
              <a:rPr lang="en-US" sz="2000" dirty="0"/>
              <a:t>in histogram)</a:t>
            </a:r>
            <a:endParaRPr lang="en-US" sz="2000" dirty="0" smtClean="0"/>
          </a:p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3.909</a:t>
            </a:r>
            <a:r>
              <a:rPr lang="en-US" sz="2000" dirty="0" smtClean="0"/>
              <a:t> instances with </a:t>
            </a:r>
            <a:r>
              <a:rPr lang="en-US" sz="2000" b="1" dirty="0" smtClean="0">
                <a:solidFill>
                  <a:srgbClr val="0070C0"/>
                </a:solidFill>
              </a:rPr>
              <a:t>0</a:t>
            </a:r>
            <a:r>
              <a:rPr lang="en-US" sz="2000" dirty="0" smtClean="0"/>
              <a:t> probability (removed)</a:t>
            </a:r>
          </a:p>
          <a:p>
            <a:pPr algn="l"/>
            <a:r>
              <a:rPr lang="en-US" sz="2000" dirty="0" smtClean="0"/>
              <a:t>The highest probability was </a:t>
            </a:r>
            <a:r>
              <a:rPr lang="en-US" sz="2000" b="1" dirty="0" smtClean="0">
                <a:solidFill>
                  <a:srgbClr val="0070C0"/>
                </a:solidFill>
              </a:rPr>
              <a:t>0,63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2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Nash </a:t>
            </a:r>
            <a:r>
              <a:rPr lang="en-US" sz="2800" dirty="0" err="1" smtClean="0"/>
              <a:t>Eq</a:t>
            </a:r>
            <a:r>
              <a:rPr lang="en-US" sz="2800" dirty="0" smtClean="0"/>
              <a:t> in Wireless Ad Hoc Networks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2665" y="1009485"/>
            <a:ext cx="8669819" cy="153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Consider a wireless network, where there are nodes that can independently adapt their parameters to achieve better performance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994164"/>
            <a:ext cx="108012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788" y="2507280"/>
            <a:ext cx="1080120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883544"/>
            <a:ext cx="1080120" cy="108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75018"/>
            <a:ext cx="1440160" cy="130766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 rot="18395337">
            <a:off x="4609611" y="4595181"/>
            <a:ext cx="2009279" cy="934421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 w="3175">
            <a:solidFill>
              <a:srgbClr val="A9A3F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43908" y="3285496"/>
            <a:ext cx="2405575" cy="815926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 w="3175">
            <a:solidFill>
              <a:srgbClr val="A9A3F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481471">
            <a:off x="2702134" y="4089370"/>
            <a:ext cx="3399732" cy="855946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 w="3175">
            <a:solidFill>
              <a:srgbClr val="A9A3F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86722" y="2651296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ersistence=0.1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6124" y="4163464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ersistence=0.1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8412" y="5594332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persistence=0.1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18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09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Nash </a:t>
            </a:r>
            <a:r>
              <a:rPr lang="en-US" sz="2800" dirty="0" err="1" smtClean="0"/>
              <a:t>Eq</a:t>
            </a:r>
            <a:r>
              <a:rPr lang="en-US" sz="2800" dirty="0" smtClean="0"/>
              <a:t> in Wireless Ad Hoc Networks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2665" y="1009485"/>
            <a:ext cx="8669819" cy="153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Consider a wireless network, where there are nodes that can independently adapt their parameters to achieve better performance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994164"/>
            <a:ext cx="108012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788" y="2507280"/>
            <a:ext cx="1080120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883544"/>
            <a:ext cx="1080120" cy="108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75018"/>
            <a:ext cx="1440160" cy="130766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 rot="18395337">
            <a:off x="4609611" y="4595181"/>
            <a:ext cx="2009279" cy="934421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 w="76200">
            <a:solidFill>
              <a:srgbClr val="CC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43908" y="3285496"/>
            <a:ext cx="2405575" cy="815926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>
            <a:solidFill>
              <a:srgbClr val="A9A3F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481471">
            <a:off x="2702134" y="4089370"/>
            <a:ext cx="3399732" cy="855946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>
            <a:solidFill>
              <a:srgbClr val="A9A3F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86722" y="2651296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ersistence=0.1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6124" y="4163464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ersistence=0.1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8412" y="5594332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persistence=0.3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19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5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UPPAAL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&amp;</a:t>
            </a:r>
            <a:r>
              <a:rPr lang="en-US" dirty="0" smtClean="0"/>
              <a:t> PDMC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’05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295400"/>
            <a:ext cx="340670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PDMC’05</a:t>
            </a:r>
          </a:p>
          <a:p>
            <a:r>
              <a:rPr lang="en-US" dirty="0" err="1" smtClean="0">
                <a:latin typeface="+mn-lt"/>
              </a:rPr>
              <a:t>Gerd</a:t>
            </a:r>
            <a:r>
              <a:rPr lang="en-US" dirty="0" smtClean="0">
                <a:latin typeface="+mn-lt"/>
              </a:rPr>
              <a:t> Behrman, Kim G Larsen</a:t>
            </a:r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 flipV="1">
            <a:off x="2590800" y="1529601"/>
            <a:ext cx="0" cy="327660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4" name="Line 5"/>
          <p:cNvSpPr>
            <a:spLocks noChangeShapeType="1"/>
          </p:cNvSpPr>
          <p:nvPr/>
        </p:nvSpPr>
        <p:spPr bwMode="auto">
          <a:xfrm>
            <a:off x="2590800" y="4806201"/>
            <a:ext cx="5638800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 flipH="1">
            <a:off x="1295400" y="4806201"/>
            <a:ext cx="1295400" cy="152400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7351713" y="4899864"/>
            <a:ext cx="14303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CC0099"/>
                </a:solidFill>
                <a:latin typeface="Comic Sans MS" pitchFamily="66" charset="0"/>
                <a:ea typeface="+mn-ea"/>
                <a:cs typeface="+mn-cs"/>
              </a:rPr>
              <a:t>Properties</a:t>
            </a: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685800" y="1333500"/>
            <a:ext cx="17446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Architecture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0" y="5562600"/>
            <a:ext cx="13938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Modeling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Formalism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 rot="18620843">
            <a:off x="3409408" y="5012541"/>
            <a:ext cx="7699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CC0099"/>
                </a:solidFill>
                <a:latin typeface="Comic Sans MS" pitchFamily="66" charset="0"/>
                <a:ea typeface="+mn-ea"/>
                <a:cs typeface="+mn-cs"/>
              </a:rPr>
              <a:t>Reach.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 rot="18623397">
            <a:off x="4174974" y="5056573"/>
            <a:ext cx="8858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err="1">
                <a:solidFill>
                  <a:srgbClr val="CC0099"/>
                </a:solidFill>
                <a:latin typeface="Comic Sans MS" pitchFamily="66" charset="0"/>
                <a:ea typeface="+mn-ea"/>
                <a:cs typeface="+mn-cs"/>
              </a:rPr>
              <a:t>Liveness</a:t>
            </a:r>
            <a:endParaRPr lang="en-US" sz="1400" b="1" kern="1200" dirty="0">
              <a:solidFill>
                <a:srgbClr val="CC00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 rot="18625212">
            <a:off x="5059986" y="4996659"/>
            <a:ext cx="72866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CC0099"/>
                </a:solidFill>
                <a:latin typeface="Comic Sans MS" pitchFamily="66" charset="0"/>
                <a:ea typeface="+mn-ea"/>
                <a:cs typeface="+mn-cs"/>
              </a:rPr>
              <a:t>Games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 rot="18628099">
            <a:off x="5685175" y="5065142"/>
            <a:ext cx="10477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CC0099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en-US" sz="1400" b="1" kern="1200" dirty="0">
                <a:solidFill>
                  <a:srgbClr val="CC0099"/>
                </a:solidFill>
                <a:latin typeface="Comic Sans MS" pitchFamily="66" charset="0"/>
                <a:ea typeface="+mn-ea"/>
                <a:cs typeface="+mn-cs"/>
              </a:rPr>
              <a:t>-calculus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1922463" y="4069601"/>
            <a:ext cx="736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1-CPU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1873250" y="2215401"/>
            <a:ext cx="6445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GRID</a:t>
            </a: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 rot="2131552">
            <a:off x="1192873" y="4964184"/>
            <a:ext cx="92204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Time</a:t>
            </a:r>
          </a:p>
        </p:txBody>
      </p:sp>
      <p:sp>
        <p:nvSpPr>
          <p:cNvPr id="88" name="Line 20"/>
          <p:cNvSpPr>
            <a:spLocks noChangeShapeType="1"/>
          </p:cNvSpPr>
          <p:nvPr/>
        </p:nvSpPr>
        <p:spPr bwMode="auto">
          <a:xfrm>
            <a:off x="2590800" y="4196601"/>
            <a:ext cx="152400" cy="762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9" name="Line 21"/>
          <p:cNvSpPr>
            <a:spLocks noChangeShapeType="1"/>
          </p:cNvSpPr>
          <p:nvPr/>
        </p:nvSpPr>
        <p:spPr bwMode="auto">
          <a:xfrm>
            <a:off x="2590800" y="41966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0" name="Line 22"/>
          <p:cNvSpPr>
            <a:spLocks noChangeShapeType="1"/>
          </p:cNvSpPr>
          <p:nvPr/>
        </p:nvSpPr>
        <p:spPr bwMode="auto">
          <a:xfrm>
            <a:off x="2590800" y="35870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>
            <a:off x="2590800" y="29774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2590800" y="23678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>
            <a:off x="32766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>
            <a:off x="40386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5" name="Line 27"/>
          <p:cNvSpPr>
            <a:spLocks noChangeShapeType="1"/>
          </p:cNvSpPr>
          <p:nvPr/>
        </p:nvSpPr>
        <p:spPr bwMode="auto">
          <a:xfrm>
            <a:off x="48768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6" name="Line 28"/>
          <p:cNvSpPr>
            <a:spLocks noChangeShapeType="1"/>
          </p:cNvSpPr>
          <p:nvPr/>
        </p:nvSpPr>
        <p:spPr bwMode="auto">
          <a:xfrm>
            <a:off x="56388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7" name="Line 29"/>
          <p:cNvSpPr>
            <a:spLocks noChangeShapeType="1"/>
          </p:cNvSpPr>
          <p:nvPr/>
        </p:nvSpPr>
        <p:spPr bwMode="auto">
          <a:xfrm>
            <a:off x="64770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8" name="Line 30"/>
          <p:cNvSpPr>
            <a:spLocks noChangeShapeType="1"/>
          </p:cNvSpPr>
          <p:nvPr/>
        </p:nvSpPr>
        <p:spPr bwMode="auto">
          <a:xfrm>
            <a:off x="2286000" y="51872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9" name="Line 31"/>
          <p:cNvSpPr>
            <a:spLocks noChangeShapeType="1"/>
          </p:cNvSpPr>
          <p:nvPr/>
        </p:nvSpPr>
        <p:spPr bwMode="auto">
          <a:xfrm>
            <a:off x="2057400" y="54920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0" name="Line 32"/>
          <p:cNvSpPr>
            <a:spLocks noChangeShapeType="1"/>
          </p:cNvSpPr>
          <p:nvPr/>
        </p:nvSpPr>
        <p:spPr bwMode="auto">
          <a:xfrm>
            <a:off x="1752600" y="57968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8" name="Text Box 19"/>
          <p:cNvSpPr txBox="1">
            <a:spLocks noChangeArrowheads="1"/>
          </p:cNvSpPr>
          <p:nvPr/>
        </p:nvSpPr>
        <p:spPr bwMode="auto">
          <a:xfrm rot="2131552">
            <a:off x="1701625" y="4736326"/>
            <a:ext cx="43794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Fin</a:t>
            </a:r>
            <a:endParaRPr lang="en-US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400300"/>
            <a:ext cx="1391192" cy="1742188"/>
          </a:xfrm>
          <a:prstGeom prst="rect">
            <a:avLst/>
          </a:prstGeom>
          <a:noFill/>
        </p:spPr>
      </p:pic>
      <p:sp>
        <p:nvSpPr>
          <p:cNvPr id="137" name="Text Box 18"/>
          <p:cNvSpPr txBox="1">
            <a:spLocks noChangeArrowheads="1"/>
          </p:cNvSpPr>
          <p:nvPr/>
        </p:nvSpPr>
        <p:spPr bwMode="auto">
          <a:xfrm>
            <a:off x="1714500" y="2819400"/>
            <a:ext cx="82586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Het. </a:t>
            </a:r>
            <a:r>
              <a:rPr 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Cl</a:t>
            </a:r>
            <a:endParaRPr lang="en-US" sz="1400" b="1" kern="1200" dirty="0">
              <a:solidFill>
                <a:srgbClr val="FF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8" name="Text Box 18"/>
          <p:cNvSpPr txBox="1">
            <a:spLocks noChangeArrowheads="1"/>
          </p:cNvSpPr>
          <p:nvPr/>
        </p:nvSpPr>
        <p:spPr bwMode="auto">
          <a:xfrm>
            <a:off x="1676400" y="3429000"/>
            <a:ext cx="873957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Hom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Cl</a:t>
            </a:r>
            <a:endParaRPr lang="en-US" sz="1400" b="1" kern="1200" dirty="0">
              <a:solidFill>
                <a:srgbClr val="FF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/>
          <a:srcRect l="31250" t="31250" r="31250" b="31250"/>
          <a:stretch>
            <a:fillRect/>
          </a:stretch>
        </p:blipFill>
        <p:spPr bwMode="auto">
          <a:xfrm>
            <a:off x="6477000" y="47625"/>
            <a:ext cx="1155700" cy="866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5410200" y="2400300"/>
          <a:ext cx="1345746" cy="1752600"/>
        </p:xfrm>
        <a:graphic>
          <a:graphicData uri="http://schemas.openxmlformats.org/presentationml/2006/ole">
            <p:oleObj spid="_x0000_s40961" name="Image" r:id="rId5" imgW="5765079" imgH="7504762" progId="Photoshop.Imag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Nash </a:t>
            </a:r>
            <a:r>
              <a:rPr lang="en-US" sz="2800" dirty="0" err="1" smtClean="0"/>
              <a:t>Eq</a:t>
            </a:r>
            <a:r>
              <a:rPr lang="en-US" sz="2800" dirty="0" smtClean="0"/>
              <a:t> in Wireless Ad Hoc Networks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2665" y="1009485"/>
            <a:ext cx="8669819" cy="153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Consider a wireless network, where there are nodes that can independently adapt their parameters to achieve better performance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994164"/>
            <a:ext cx="108012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788" y="2507280"/>
            <a:ext cx="1080120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883544"/>
            <a:ext cx="1080120" cy="108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75018"/>
            <a:ext cx="1440160" cy="130766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 rot="18395337">
            <a:off x="4609611" y="4595181"/>
            <a:ext cx="2009279" cy="934421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 w="76200">
            <a:solidFill>
              <a:srgbClr val="CC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43908" y="3285496"/>
            <a:ext cx="2405575" cy="815926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>
            <a:solidFill>
              <a:srgbClr val="A9A3F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481471">
            <a:off x="2702134" y="4089370"/>
            <a:ext cx="3399732" cy="855946"/>
          </a:xfrm>
          <a:custGeom>
            <a:avLst/>
            <a:gdLst>
              <a:gd name="connsiteX0" fmla="*/ 0 w 2405575"/>
              <a:gd name="connsiteY0" fmla="*/ 0 h 815926"/>
              <a:gd name="connsiteX1" fmla="*/ 1561514 w 2405575"/>
              <a:gd name="connsiteY1" fmla="*/ 436099 h 815926"/>
              <a:gd name="connsiteX2" fmla="*/ 1280160 w 2405575"/>
              <a:gd name="connsiteY2" fmla="*/ 520505 h 815926"/>
              <a:gd name="connsiteX3" fmla="*/ 2405575 w 2405575"/>
              <a:gd name="connsiteY3" fmla="*/ 815926 h 815926"/>
              <a:gd name="connsiteX4" fmla="*/ 2405575 w 2405575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815926">
                <a:moveTo>
                  <a:pt x="0" y="0"/>
                </a:moveTo>
                <a:lnTo>
                  <a:pt x="1561514" y="436099"/>
                </a:lnTo>
                <a:lnTo>
                  <a:pt x="1280160" y="520505"/>
                </a:lnTo>
                <a:lnTo>
                  <a:pt x="2405575" y="815926"/>
                </a:lnTo>
                <a:lnTo>
                  <a:pt x="2405575" y="815926"/>
                </a:lnTo>
              </a:path>
            </a:pathLst>
          </a:custGeom>
          <a:solidFill>
            <a:srgbClr val="333399"/>
          </a:solidFill>
          <a:ln w="76200">
            <a:solidFill>
              <a:srgbClr val="CC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86722" y="2651296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ersistence=0.1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6124" y="4163464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persistence=0.3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8412" y="5594332"/>
            <a:ext cx="19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persistence=0.3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835" y="2660900"/>
            <a:ext cx="701915" cy="631725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20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381500" y="3352800"/>
            <a:ext cx="44577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Nash equilibrium (NE)</a:t>
            </a:r>
            <a:r>
              <a:rPr lang="en-US" sz="2400" dirty="0" smtClean="0"/>
              <a:t>: e.g. parameter values such that it’s not profitable for a node to change value.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0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l="16667" t="15632" r="4722" b="3908"/>
          <a:stretch>
            <a:fillRect/>
          </a:stretch>
        </p:blipFill>
        <p:spPr bwMode="auto">
          <a:xfrm>
            <a:off x="0" y="1257300"/>
            <a:ext cx="5142411" cy="317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533900" y="1143000"/>
            <a:ext cx="3865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333399"/>
                </a:solidFill>
                <a:latin typeface="+mn-lt"/>
              </a:rPr>
              <a:t>TransmitProb</a:t>
            </a:r>
            <a:r>
              <a:rPr lang="en-US" b="1" dirty="0" smtClean="0">
                <a:solidFill>
                  <a:srgbClr val="333399"/>
                </a:solidFill>
                <a:latin typeface="+mn-lt"/>
              </a:rPr>
              <a:t>=0.2 / Utility=0.91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CSMA/CD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4800600"/>
            <a:ext cx="8891588" cy="127635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Simple random access protocol (based on p-persistent ALOHA)</a:t>
            </a:r>
          </a:p>
          <a:p>
            <a:pPr lvl="1"/>
            <a:r>
              <a:rPr lang="en-US" sz="1600" dirty="0" smtClean="0"/>
              <a:t>several nodes sharing the same wireless medium</a:t>
            </a:r>
          </a:p>
          <a:p>
            <a:pPr lvl="1"/>
            <a:r>
              <a:rPr lang="en-US" sz="1600" dirty="0" smtClean="0"/>
              <a:t>each node has always data to send, and it sends data  after a random delay</a:t>
            </a:r>
          </a:p>
          <a:p>
            <a:pPr lvl="1"/>
            <a:r>
              <a:rPr lang="en-US" sz="1600" dirty="0" smtClean="0"/>
              <a:t>delay geometrically distributed with parameter p=</a:t>
            </a:r>
            <a:r>
              <a:rPr lang="en-US" sz="1600" dirty="0" err="1" smtClean="0"/>
              <a:t>TransmitProb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28700" y="4381500"/>
            <a:ext cx="715764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33399"/>
                </a:solidFill>
              </a:rPr>
              <a:t>Pr</a:t>
            </a:r>
            <a:r>
              <a:rPr lang="en-US" b="1" dirty="0" smtClean="0">
                <a:solidFill>
                  <a:srgbClr val="333399"/>
                </a:solidFill>
              </a:rPr>
              <a:t>[</a:t>
            </a:r>
            <a:r>
              <a:rPr lang="en-US" b="1" dirty="0" err="1" smtClean="0">
                <a:solidFill>
                  <a:srgbClr val="333399"/>
                </a:solidFill>
              </a:rPr>
              <a:t>Node.time</a:t>
            </a:r>
            <a:r>
              <a:rPr lang="en-US" b="1" dirty="0" smtClean="0">
                <a:solidFill>
                  <a:srgbClr val="333399"/>
                </a:solidFill>
              </a:rPr>
              <a:t> &lt;= 3000](&lt;&gt;(</a:t>
            </a:r>
            <a:r>
              <a:rPr lang="en-US" b="1" dirty="0" err="1" smtClean="0">
                <a:solidFill>
                  <a:srgbClr val="333399"/>
                </a:solidFill>
              </a:rPr>
              <a:t>Node.Ok</a:t>
            </a:r>
            <a:r>
              <a:rPr lang="en-US" b="1" dirty="0" smtClean="0">
                <a:solidFill>
                  <a:srgbClr val="333399"/>
                </a:solidFill>
              </a:rPr>
              <a:t> </a:t>
            </a:r>
            <a:r>
              <a:rPr lang="da-DK" b="1" dirty="0" smtClean="0">
                <a:solidFill>
                  <a:srgbClr val="333399"/>
                </a:solidFill>
              </a:rPr>
              <a:t>&amp;&amp; </a:t>
            </a:r>
            <a:r>
              <a:rPr lang="da-DK" b="1" dirty="0" err="1" smtClean="0">
                <a:solidFill>
                  <a:srgbClr val="333399"/>
                </a:solidFill>
              </a:rPr>
              <a:t>Node.ntransmitted</a:t>
            </a:r>
            <a:r>
              <a:rPr lang="da-DK" b="1" dirty="0" smtClean="0">
                <a:solidFill>
                  <a:srgbClr val="333399"/>
                </a:solidFill>
              </a:rPr>
              <a:t> </a:t>
            </a:r>
            <a:r>
              <a:rPr lang="en-US" b="1" dirty="0" smtClean="0">
                <a:solidFill>
                  <a:srgbClr val="333399"/>
                </a:solidFill>
              </a:rPr>
              <a:t>&lt;= 5))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21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1447800"/>
            <a:ext cx="41529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33900" y="1154668"/>
            <a:ext cx="38651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333399"/>
                </a:solidFill>
                <a:latin typeface="+mn-lt"/>
              </a:rPr>
              <a:t>TransmitProb</a:t>
            </a:r>
            <a:r>
              <a:rPr lang="en-US" b="1" dirty="0" smtClean="0">
                <a:solidFill>
                  <a:srgbClr val="333399"/>
                </a:solidFill>
                <a:latin typeface="+mn-lt"/>
              </a:rPr>
              <a:t>=0.5 / Utility=0.29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3900" y="1447800"/>
            <a:ext cx="4171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752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Algoritm</a:t>
            </a:r>
            <a:r>
              <a:rPr lang="en-US" dirty="0" smtClean="0"/>
              <a:t> for Computing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8372475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S={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 – finite set of strategies,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– utility function</a:t>
            </a: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find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s.t.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∀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)≥U(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where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∊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Algorithm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 every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∊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compute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,s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candidates := 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candidates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)&gt;1: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pick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some unexplored pair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,s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)∊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candidates×S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compute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,s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)&gt;U(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,s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remove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from candidates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∀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is already computed: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return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22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256534" y="5829300"/>
            <a:ext cx="857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We can apply statistics to </a:t>
            </a:r>
            <a:r>
              <a:rPr lang="en-US" sz="2000" b="1" i="1" u="sng" dirty="0" smtClean="0"/>
              <a:t>prove</a:t>
            </a:r>
            <a:r>
              <a:rPr lang="en-US" sz="2000" b="1" u="sng" dirty="0" smtClean="0"/>
              <a:t> that (</a:t>
            </a:r>
            <a:r>
              <a:rPr lang="en-US" sz="2000" b="1" u="sng" dirty="0" err="1" smtClean="0"/>
              <a:t>s</a:t>
            </a:r>
            <a:r>
              <a:rPr lang="en-US" sz="2000" b="1" u="sng" baseline="-25000" dirty="0" err="1" smtClean="0"/>
              <a:t>i</a:t>
            </a:r>
            <a:r>
              <a:rPr lang="en-US" sz="2000" b="1" u="sng" dirty="0" err="1" smtClean="0"/>
              <a:t>,s</a:t>
            </a:r>
            <a:r>
              <a:rPr lang="en-US" sz="2000" b="1" u="sng" baseline="-25000" dirty="0" err="1" smtClean="0"/>
              <a:t>i</a:t>
            </a:r>
            <a:r>
              <a:rPr lang="en-US" sz="2000" b="1" u="sng" dirty="0" smtClean="0"/>
              <a:t>) satisfies Nash equilibrium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15592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algorithm for computing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9046" y="1219200"/>
            <a:ext cx="8611118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S={s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…,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 – finite set of strategies,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– utility function</a:t>
            </a: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find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s.t.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∀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)≥U(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where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∊ 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0428" y="5727196"/>
            <a:ext cx="36724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90428" y="2010916"/>
            <a:ext cx="0" cy="3702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0468" y="57553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82416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64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64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65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865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4661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66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66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267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867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50468" y="53952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82416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645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664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65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865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4661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665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66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267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7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150468" y="50352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82416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64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6649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265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865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4661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066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6669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267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867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50468" y="46752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682416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064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664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2653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65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4661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066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666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2673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867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50468" y="43151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682416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064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664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265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8657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44661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066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666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267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88677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150468" y="39551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682416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064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6649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265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0865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44661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8066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6669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267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8867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50468" y="35950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682416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00645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3664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265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865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4661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80665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666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5267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8867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150468" y="32350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682416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064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36649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7265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865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44661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066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6669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267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867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3150468" y="28750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682416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0064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664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2653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0865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44661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066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1666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52673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867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150468" y="25149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682416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064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3664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7265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08657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44661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8066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1666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5267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88677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22884" y="5971356"/>
            <a:ext cx="9701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2358380" y="5867712"/>
            <a:ext cx="306100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52805" y="5971356"/>
            <a:ext cx="10550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6030788" y="5827340"/>
            <a:ext cx="209194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345980" y="208292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358380" y="2307962"/>
            <a:ext cx="278739" cy="135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092054" y="2051566"/>
            <a:ext cx="460302" cy="346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492250" y="1866900"/>
            <a:ext cx="1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23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64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algorithm for computing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9046" y="1219200"/>
            <a:ext cx="8611118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S={s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…,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 – finite set of strategies,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– utility function</a:t>
            </a: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find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s.t.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∀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)≥U(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where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∊ 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0428" y="5727196"/>
            <a:ext cx="36724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90428" y="2010916"/>
            <a:ext cx="0" cy="3702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0468" y="57553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82416" y="56113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64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64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65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865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4661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66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66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267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867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50468" y="53952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82416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6452" y="52512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664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65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865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4661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665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66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267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7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150468" y="50352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82416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64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66492" y="48912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265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865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4661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066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6669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267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867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50468" y="46752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682416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064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664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26532" y="45311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65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4661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066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666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2673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867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50468" y="43151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682416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064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664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265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86572" y="41711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44661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066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666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267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88677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150468" y="39551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682416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064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6649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265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0865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446612" y="38111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8066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6669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267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8867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50468" y="35950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682416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00645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3664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265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865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4661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806652" y="34510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666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5267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8867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150468" y="32350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682416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064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36649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7265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865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44661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066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66692" y="30910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267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867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3150468" y="28750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682416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0064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664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2653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0865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44661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066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1666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526732" y="27309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867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150468" y="25149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682416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064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3664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7265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08657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44661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8066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1666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5267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886772" y="23709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22884" y="5971356"/>
            <a:ext cx="9701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2358380" y="5867712"/>
            <a:ext cx="306100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52805" y="5971356"/>
            <a:ext cx="10550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6030788" y="5827340"/>
            <a:ext cx="209194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345980" y="208292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358380" y="2307962"/>
            <a:ext cx="278739" cy="135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092054" y="2051566"/>
            <a:ext cx="460302" cy="346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486845" y="1866900"/>
            <a:ext cx="1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24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4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algorithm for computing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9046" y="1219200"/>
            <a:ext cx="8611118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S={s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…,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 – finite set of strategies,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– utility function</a:t>
            </a: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find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s.t.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∀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)≥U(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where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∊ 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0428" y="5727196"/>
            <a:ext cx="36724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90428" y="2010916"/>
            <a:ext cx="0" cy="3702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0468" y="57553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82416" y="56113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64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64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65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865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4661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66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66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267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867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50468" y="53952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82416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6452" y="52512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664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65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865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4661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665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66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267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7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150468" y="50352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82416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64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66492" y="48912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265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865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46612" y="48912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066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6669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267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867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50468" y="46752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682416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064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664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26532" y="45311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65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4661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066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666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2673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867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50468" y="43151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682416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064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664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265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86572" y="41711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44661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066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666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267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88677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150468" y="39551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682416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064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6649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265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0865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446612" y="38111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8066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66692" y="38111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267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8867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50468" y="35950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682416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00645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3664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265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865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4661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806652" y="34510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666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5267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8867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150468" y="32350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682416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064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36649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7265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865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44661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066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66692" y="30910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267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867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3150468" y="28750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682416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0064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664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2653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0865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44661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066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1666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526732" y="27309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867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150468" y="25149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682416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064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3664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7265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08657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44661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8066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1666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5267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886772" y="23709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22884" y="5971356"/>
            <a:ext cx="9701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2358380" y="5867712"/>
            <a:ext cx="306100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52805" y="5971356"/>
            <a:ext cx="10550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6030788" y="5827340"/>
            <a:ext cx="209194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345980" y="208292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358380" y="2307962"/>
            <a:ext cx="278739" cy="135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092054" y="2051566"/>
            <a:ext cx="460302" cy="346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542748" y="1866900"/>
            <a:ext cx="1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684551" y="3342152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8</a:t>
            </a:r>
            <a:r>
              <a:rPr lang="en-US" dirty="0" smtClean="0"/>
              <a:t>,s</a:t>
            </a:r>
            <a:r>
              <a:rPr lang="en-US" baseline="-25000" dirty="0" smtClean="0"/>
              <a:t>8</a:t>
            </a:r>
            <a:r>
              <a:rPr lang="en-US" dirty="0" smtClean="0"/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≥</a:t>
            </a:r>
            <a:r>
              <a:rPr lang="en-US" dirty="0"/>
              <a:t> </a:t>
            </a:r>
            <a:r>
              <a:rPr lang="en-US" dirty="0" smtClean="0"/>
              <a:t>U(s</a:t>
            </a:r>
            <a:r>
              <a:rPr lang="en-US" baseline="-25000" dirty="0" smtClean="0"/>
              <a:t>8</a:t>
            </a:r>
            <a:r>
              <a:rPr lang="en-US" dirty="0" smtClean="0"/>
              <a:t>,s</a:t>
            </a:r>
            <a:r>
              <a:rPr lang="en-US" baseline="-25000" dirty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25" idx="1"/>
            <a:endCxn id="92" idx="6"/>
          </p:cNvCxnSpPr>
          <p:nvPr/>
        </p:nvCxnSpPr>
        <p:spPr bwMode="auto">
          <a:xfrm flipH="1" flipV="1">
            <a:off x="5382716" y="3199048"/>
            <a:ext cx="1301835" cy="3277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5" idx="1"/>
            <a:endCxn id="70" idx="7"/>
          </p:cNvCxnSpPr>
          <p:nvPr/>
        </p:nvCxnSpPr>
        <p:spPr bwMode="auto">
          <a:xfrm flipH="1">
            <a:off x="5351080" y="3526818"/>
            <a:ext cx="1333471" cy="3159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6308840" y="4350720"/>
            <a:ext cx="201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6</a:t>
            </a:r>
            <a:r>
              <a:rPr lang="en-US" dirty="0" smtClean="0"/>
              <a:t>,s</a:t>
            </a:r>
            <a:r>
              <a:rPr lang="en-US" baseline="-25000" dirty="0"/>
              <a:t>6</a:t>
            </a:r>
            <a:r>
              <a:rPr lang="en-US" dirty="0" smtClean="0"/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&lt;</a:t>
            </a:r>
            <a:r>
              <a:rPr lang="en-US" dirty="0" smtClean="0"/>
              <a:t> U(s</a:t>
            </a:r>
            <a:r>
              <a:rPr lang="en-US" baseline="-25000" dirty="0" smtClean="0"/>
              <a:t>6</a:t>
            </a:r>
            <a:r>
              <a:rPr lang="en-US" dirty="0" smtClean="0"/>
              <a:t>,s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2" name="Straight Arrow Connector 131"/>
          <p:cNvCxnSpPr>
            <a:stCxn id="131" idx="1"/>
            <a:endCxn id="68" idx="5"/>
          </p:cNvCxnSpPr>
          <p:nvPr/>
        </p:nvCxnSpPr>
        <p:spPr bwMode="auto">
          <a:xfrm flipH="1" flipV="1">
            <a:off x="4631000" y="3995504"/>
            <a:ext cx="1677840" cy="5398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31" idx="1"/>
            <a:endCxn id="35" idx="7"/>
          </p:cNvCxnSpPr>
          <p:nvPr/>
        </p:nvCxnSpPr>
        <p:spPr bwMode="auto">
          <a:xfrm flipH="1">
            <a:off x="4631000" y="4535386"/>
            <a:ext cx="1677840" cy="3874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4" name="Slide Number Placeholder 1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25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5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algorithm for computing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9046" y="1219200"/>
            <a:ext cx="8611118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S={s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…,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 – finite set of strategies,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– utility function</a:t>
            </a: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find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s.t.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∀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)≥U(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where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∊ 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0428" y="5727196"/>
            <a:ext cx="36724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90428" y="2010916"/>
            <a:ext cx="0" cy="3702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0468" y="57553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82416" y="56113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64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64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65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865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66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669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2673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867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50468" y="53952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82416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6452" y="52512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664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65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865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665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669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2673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7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150468" y="50352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82416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64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66492" y="48912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265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865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066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6669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2673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867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50468" y="46752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682416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064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664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26532" y="45311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65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0665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6669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2673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867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50468" y="43151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682416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064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664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265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86572" y="41711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066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6669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2673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88677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150468" y="39551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682416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064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6649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265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0865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8066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66692" y="38111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2673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8867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50468" y="35950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682416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00645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3664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265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865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806652" y="34510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6669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52673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8867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150468" y="32350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682416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064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36649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7265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865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066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66692" y="30910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2673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867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3150468" y="28750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682416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0064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664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2653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0865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066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16669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526732" y="27309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867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150468" y="25149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682416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064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3664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7265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08657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8066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16669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52673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886772" y="23709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22884" y="5971356"/>
            <a:ext cx="9701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2358380" y="5867712"/>
            <a:ext cx="306100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52805" y="5971356"/>
            <a:ext cx="10550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6030788" y="5827340"/>
            <a:ext cx="209194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327818" y="208292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358380" y="2307962"/>
            <a:ext cx="278739" cy="135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092054" y="2051566"/>
            <a:ext cx="460302" cy="346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542748" y="1866900"/>
            <a:ext cx="1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684551" y="3342152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8</a:t>
            </a:r>
            <a:r>
              <a:rPr lang="en-US" dirty="0" smtClean="0"/>
              <a:t>,s</a:t>
            </a:r>
            <a:r>
              <a:rPr lang="en-US" baseline="-25000" dirty="0" smtClean="0"/>
              <a:t>8</a:t>
            </a:r>
            <a:r>
              <a:rPr lang="en-US" dirty="0" smtClean="0"/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≥</a:t>
            </a:r>
            <a:r>
              <a:rPr lang="en-US" dirty="0"/>
              <a:t> </a:t>
            </a:r>
            <a:r>
              <a:rPr lang="en-US" dirty="0" smtClean="0"/>
              <a:t>U(s</a:t>
            </a:r>
            <a:r>
              <a:rPr lang="en-US" baseline="-25000" dirty="0" smtClean="0"/>
              <a:t>8</a:t>
            </a:r>
            <a:r>
              <a:rPr lang="en-US" dirty="0" smtClean="0"/>
              <a:t>,s</a:t>
            </a:r>
            <a:r>
              <a:rPr lang="en-US" baseline="-25000" dirty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25" idx="1"/>
            <a:endCxn id="92" idx="6"/>
          </p:cNvCxnSpPr>
          <p:nvPr/>
        </p:nvCxnSpPr>
        <p:spPr bwMode="auto">
          <a:xfrm flipH="1" flipV="1">
            <a:off x="5382716" y="3199048"/>
            <a:ext cx="1301835" cy="3277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5" idx="1"/>
            <a:endCxn id="70" idx="7"/>
          </p:cNvCxnSpPr>
          <p:nvPr/>
        </p:nvCxnSpPr>
        <p:spPr bwMode="auto">
          <a:xfrm flipH="1">
            <a:off x="5351080" y="3526818"/>
            <a:ext cx="1333471" cy="3159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Slide Number Placeholder 1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26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128" name="Footer Placeholder 12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582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algorithm for computing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9046" y="1219200"/>
            <a:ext cx="8611118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S={s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…,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 – finite set of strategies,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– utility function</a:t>
            </a:r>
          </a:p>
          <a:p>
            <a:pPr marL="0" indent="0"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find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s.t.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∀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)≥U(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where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∊ 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0428" y="5727196"/>
            <a:ext cx="36724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90428" y="2010916"/>
            <a:ext cx="0" cy="3702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0468" y="57553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82416" y="56113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64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865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665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6692" y="56113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86772" y="56113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50468" y="53952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82416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6452" y="52512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865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665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6692" y="52512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772" y="52512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150468" y="50352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82416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64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8657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06652" y="48912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66692" y="48912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86772" y="4941201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50468" y="46752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682416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6572" y="45311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66692" y="45311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86772" y="4581161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50468" y="43151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682416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064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86572" y="41711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0665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66692" y="41711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886772" y="41711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150468" y="395513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682416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0865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80665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66692" y="38111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886772" y="381111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50468" y="359509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682416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865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806652" y="34510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66692" y="345107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886772" y="345107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150468" y="323505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00645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86572" y="309103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06652" y="3141001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66692" y="309103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86772" y="3141001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3150468" y="287501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30064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0865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0665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166692" y="27309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86772" y="273099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150468" y="2514972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682416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064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08657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806652" y="2370956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166692" y="23709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886772" y="237095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22884" y="5971356"/>
            <a:ext cx="9701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2358380" y="5867712"/>
            <a:ext cx="306100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52805" y="5971356"/>
            <a:ext cx="10550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6030788" y="5827340"/>
            <a:ext cx="209194" cy="17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327818" y="208292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358380" y="2307962"/>
            <a:ext cx="278739" cy="135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092054" y="2051566"/>
            <a:ext cx="460302" cy="346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542748" y="1866900"/>
            <a:ext cx="1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U(s</a:t>
            </a:r>
            <a:r>
              <a:rPr lang="en-US" baseline="-25000" dirty="0" smtClean="0"/>
              <a:t>10</a:t>
            </a:r>
            <a:r>
              <a:rPr lang="en-US" dirty="0" smtClean="0"/>
              <a:t>,s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322205" y="3342152"/>
            <a:ext cx="274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∀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∊S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U(s</a:t>
            </a:r>
            <a:r>
              <a:rPr lang="en-US" baseline="-25000" dirty="0" smtClean="0"/>
              <a:t>8</a:t>
            </a:r>
            <a:r>
              <a:rPr lang="en-US" dirty="0" smtClean="0"/>
              <a:t>,s</a:t>
            </a:r>
            <a:r>
              <a:rPr lang="en-US" baseline="-25000" dirty="0" smtClean="0"/>
              <a:t>8</a:t>
            </a:r>
            <a:r>
              <a:rPr lang="en-US" dirty="0" smtClean="0"/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≥</a:t>
            </a:r>
            <a:r>
              <a:rPr lang="en-US" dirty="0"/>
              <a:t> </a:t>
            </a:r>
            <a:r>
              <a:rPr lang="en-US" dirty="0" smtClean="0"/>
              <a:t>U(s</a:t>
            </a:r>
            <a:r>
              <a:rPr lang="en-US" baseline="-25000" dirty="0" smtClean="0"/>
              <a:t>8</a:t>
            </a:r>
            <a:r>
              <a:rPr lang="en-US" dirty="0" smtClean="0"/>
              <a:t>,s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016636" y="453717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4816836" y="453717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016636" y="381709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011801" y="345705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692151" y="3102747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687765" y="273697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Arrow Connector 135"/>
          <p:cNvCxnSpPr/>
          <p:nvPr/>
        </p:nvCxnSpPr>
        <p:spPr bwMode="auto">
          <a:xfrm flipH="1">
            <a:off x="5752805" y="3595092"/>
            <a:ext cx="710031" cy="222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5" name="Right Brace 174"/>
          <p:cNvSpPr/>
          <p:nvPr/>
        </p:nvSpPr>
        <p:spPr bwMode="auto">
          <a:xfrm>
            <a:off x="5416910" y="2442964"/>
            <a:ext cx="335895" cy="3312368"/>
          </a:xfrm>
          <a:custGeom>
            <a:avLst/>
            <a:gdLst>
              <a:gd name="connsiteX0" fmla="*/ 0 w 577874"/>
              <a:gd name="connsiteY0" fmla="*/ 0 h 3312368"/>
              <a:gd name="connsiteX1" fmla="*/ 288937 w 577874"/>
              <a:gd name="connsiteY1" fmla="*/ 48154 h 3312368"/>
              <a:gd name="connsiteX2" fmla="*/ 288937 w 577874"/>
              <a:gd name="connsiteY2" fmla="*/ 1346783 h 3312368"/>
              <a:gd name="connsiteX3" fmla="*/ 577874 w 577874"/>
              <a:gd name="connsiteY3" fmla="*/ 1394937 h 3312368"/>
              <a:gd name="connsiteX4" fmla="*/ 288937 w 577874"/>
              <a:gd name="connsiteY4" fmla="*/ 1443091 h 3312368"/>
              <a:gd name="connsiteX5" fmla="*/ 288937 w 577874"/>
              <a:gd name="connsiteY5" fmla="*/ 3264214 h 3312368"/>
              <a:gd name="connsiteX6" fmla="*/ 0 w 577874"/>
              <a:gd name="connsiteY6" fmla="*/ 3312368 h 3312368"/>
              <a:gd name="connsiteX7" fmla="*/ 0 w 577874"/>
              <a:gd name="connsiteY7" fmla="*/ 0 h 3312368"/>
              <a:gd name="connsiteX0" fmla="*/ 0 w 577874"/>
              <a:gd name="connsiteY0" fmla="*/ 0 h 3312368"/>
              <a:gd name="connsiteX1" fmla="*/ 288937 w 577874"/>
              <a:gd name="connsiteY1" fmla="*/ 48154 h 3312368"/>
              <a:gd name="connsiteX2" fmla="*/ 288937 w 577874"/>
              <a:gd name="connsiteY2" fmla="*/ 1346783 h 3312368"/>
              <a:gd name="connsiteX3" fmla="*/ 577874 w 577874"/>
              <a:gd name="connsiteY3" fmla="*/ 1394937 h 3312368"/>
              <a:gd name="connsiteX4" fmla="*/ 288937 w 577874"/>
              <a:gd name="connsiteY4" fmla="*/ 1443091 h 3312368"/>
              <a:gd name="connsiteX5" fmla="*/ 288937 w 577874"/>
              <a:gd name="connsiteY5" fmla="*/ 3264214 h 3312368"/>
              <a:gd name="connsiteX6" fmla="*/ 0 w 577874"/>
              <a:gd name="connsiteY6" fmla="*/ 3312368 h 3312368"/>
              <a:gd name="connsiteX0" fmla="*/ 0 w 577874"/>
              <a:gd name="connsiteY0" fmla="*/ 0 h 3312368"/>
              <a:gd name="connsiteX1" fmla="*/ 288937 w 577874"/>
              <a:gd name="connsiteY1" fmla="*/ 48154 h 3312368"/>
              <a:gd name="connsiteX2" fmla="*/ 288937 w 577874"/>
              <a:gd name="connsiteY2" fmla="*/ 1346783 h 3312368"/>
              <a:gd name="connsiteX3" fmla="*/ 577874 w 577874"/>
              <a:gd name="connsiteY3" fmla="*/ 1394937 h 3312368"/>
              <a:gd name="connsiteX4" fmla="*/ 288937 w 577874"/>
              <a:gd name="connsiteY4" fmla="*/ 1443091 h 3312368"/>
              <a:gd name="connsiteX5" fmla="*/ 288937 w 577874"/>
              <a:gd name="connsiteY5" fmla="*/ 3264214 h 3312368"/>
              <a:gd name="connsiteX6" fmla="*/ 0 w 577874"/>
              <a:gd name="connsiteY6" fmla="*/ 3312368 h 3312368"/>
              <a:gd name="connsiteX7" fmla="*/ 0 w 577874"/>
              <a:gd name="connsiteY7" fmla="*/ 0 h 3312368"/>
              <a:gd name="connsiteX0" fmla="*/ 0 w 577874"/>
              <a:gd name="connsiteY0" fmla="*/ 0 h 3312368"/>
              <a:gd name="connsiteX1" fmla="*/ 288937 w 577874"/>
              <a:gd name="connsiteY1" fmla="*/ 48154 h 3312368"/>
              <a:gd name="connsiteX2" fmla="*/ 288937 w 577874"/>
              <a:gd name="connsiteY2" fmla="*/ 1346783 h 3312368"/>
              <a:gd name="connsiteX3" fmla="*/ 577874 w 577874"/>
              <a:gd name="connsiteY3" fmla="*/ 1408000 h 3312368"/>
              <a:gd name="connsiteX4" fmla="*/ 288937 w 577874"/>
              <a:gd name="connsiteY4" fmla="*/ 1443091 h 3312368"/>
              <a:gd name="connsiteX5" fmla="*/ 288937 w 577874"/>
              <a:gd name="connsiteY5" fmla="*/ 3264214 h 3312368"/>
              <a:gd name="connsiteX6" fmla="*/ 0 w 577874"/>
              <a:gd name="connsiteY6" fmla="*/ 3312368 h 3312368"/>
              <a:gd name="connsiteX0" fmla="*/ 0 w 577874"/>
              <a:gd name="connsiteY0" fmla="*/ 0 h 3312368"/>
              <a:gd name="connsiteX1" fmla="*/ 288937 w 577874"/>
              <a:gd name="connsiteY1" fmla="*/ 48154 h 3312368"/>
              <a:gd name="connsiteX2" fmla="*/ 288937 w 577874"/>
              <a:gd name="connsiteY2" fmla="*/ 1346783 h 3312368"/>
              <a:gd name="connsiteX3" fmla="*/ 577874 w 577874"/>
              <a:gd name="connsiteY3" fmla="*/ 1394937 h 3312368"/>
              <a:gd name="connsiteX4" fmla="*/ 288937 w 577874"/>
              <a:gd name="connsiteY4" fmla="*/ 1443091 h 3312368"/>
              <a:gd name="connsiteX5" fmla="*/ 288937 w 577874"/>
              <a:gd name="connsiteY5" fmla="*/ 3264214 h 3312368"/>
              <a:gd name="connsiteX6" fmla="*/ 0 w 577874"/>
              <a:gd name="connsiteY6" fmla="*/ 3312368 h 3312368"/>
              <a:gd name="connsiteX7" fmla="*/ 0 w 577874"/>
              <a:gd name="connsiteY7" fmla="*/ 0 h 3312368"/>
              <a:gd name="connsiteX0" fmla="*/ 0 w 577874"/>
              <a:gd name="connsiteY0" fmla="*/ 0 h 3312368"/>
              <a:gd name="connsiteX1" fmla="*/ 288937 w 577874"/>
              <a:gd name="connsiteY1" fmla="*/ 48154 h 3312368"/>
              <a:gd name="connsiteX2" fmla="*/ 288937 w 577874"/>
              <a:gd name="connsiteY2" fmla="*/ 1346783 h 3312368"/>
              <a:gd name="connsiteX3" fmla="*/ 408057 w 577874"/>
              <a:gd name="connsiteY3" fmla="*/ 1408000 h 3312368"/>
              <a:gd name="connsiteX4" fmla="*/ 288937 w 577874"/>
              <a:gd name="connsiteY4" fmla="*/ 1443091 h 3312368"/>
              <a:gd name="connsiteX5" fmla="*/ 288937 w 577874"/>
              <a:gd name="connsiteY5" fmla="*/ 3264214 h 3312368"/>
              <a:gd name="connsiteX6" fmla="*/ 0 w 577874"/>
              <a:gd name="connsiteY6" fmla="*/ 3312368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74" h="3312368" stroke="0" extrusionOk="0">
                <a:moveTo>
                  <a:pt x="0" y="0"/>
                </a:moveTo>
                <a:cubicBezTo>
                  <a:pt x="159575" y="0"/>
                  <a:pt x="288937" y="21559"/>
                  <a:pt x="288937" y="48154"/>
                </a:cubicBezTo>
                <a:lnTo>
                  <a:pt x="288937" y="1346783"/>
                </a:lnTo>
                <a:cubicBezTo>
                  <a:pt x="288937" y="1373378"/>
                  <a:pt x="418299" y="1394937"/>
                  <a:pt x="577874" y="1394937"/>
                </a:cubicBezTo>
                <a:cubicBezTo>
                  <a:pt x="418299" y="1394937"/>
                  <a:pt x="288937" y="1416496"/>
                  <a:pt x="288937" y="1443091"/>
                </a:cubicBezTo>
                <a:lnTo>
                  <a:pt x="288937" y="3264214"/>
                </a:lnTo>
                <a:cubicBezTo>
                  <a:pt x="288937" y="3290809"/>
                  <a:pt x="159575" y="3312368"/>
                  <a:pt x="0" y="3312368"/>
                </a:cubicBezTo>
                <a:lnTo>
                  <a:pt x="0" y="0"/>
                </a:lnTo>
                <a:close/>
              </a:path>
              <a:path w="577874" h="3312368" fill="none">
                <a:moveTo>
                  <a:pt x="0" y="0"/>
                </a:moveTo>
                <a:cubicBezTo>
                  <a:pt x="159575" y="0"/>
                  <a:pt x="288937" y="21559"/>
                  <a:pt x="288937" y="48154"/>
                </a:cubicBezTo>
                <a:lnTo>
                  <a:pt x="288937" y="1346783"/>
                </a:lnTo>
                <a:cubicBezTo>
                  <a:pt x="288937" y="1373378"/>
                  <a:pt x="248482" y="1408000"/>
                  <a:pt x="408057" y="1408000"/>
                </a:cubicBezTo>
                <a:cubicBezTo>
                  <a:pt x="248482" y="1408000"/>
                  <a:pt x="288937" y="1416496"/>
                  <a:pt x="288937" y="1443091"/>
                </a:cubicBezTo>
                <a:lnTo>
                  <a:pt x="288937" y="3264214"/>
                </a:lnTo>
                <a:cubicBezTo>
                  <a:pt x="288937" y="3290809"/>
                  <a:pt x="159575" y="3312368"/>
                  <a:pt x="0" y="3312368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27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190500" y="3314700"/>
            <a:ext cx="2165978" cy="677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“</a:t>
            </a:r>
            <a:r>
              <a:rPr lang="en-US" sz="2000" dirty="0" smtClean="0">
                <a:latin typeface="+mn-lt"/>
              </a:rPr>
              <a:t>Embarrassingly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Parallelizable”</a:t>
            </a:r>
          </a:p>
        </p:txBody>
      </p:sp>
    </p:spTree>
    <p:extLst>
      <p:ext uri="{BB962C8B-B14F-4D97-AF65-F5344CB8AC3E}">
        <p14:creationId xmlns:p14="http://schemas.microsoft.com/office/powerpoint/2010/main" xmlns="" val="42830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45245" y="5770900"/>
            <a:ext cx="624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Value of utility function for the cheater node</a:t>
            </a:r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Results (3 nodes)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28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64" y="556592"/>
            <a:ext cx="8681335" cy="60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4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35696" y="5886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Diagonal slice of utility function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20688"/>
            <a:ext cx="8316416" cy="5000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Results (3 nodes)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29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63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UPPAAL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&amp;</a:t>
            </a:r>
            <a:r>
              <a:rPr lang="en-US" dirty="0" smtClean="0"/>
              <a:t> PDMC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’11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 flipV="1">
            <a:off x="2590800" y="1529601"/>
            <a:ext cx="0" cy="327660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4" name="Line 5"/>
          <p:cNvSpPr>
            <a:spLocks noChangeShapeType="1"/>
          </p:cNvSpPr>
          <p:nvPr/>
        </p:nvSpPr>
        <p:spPr bwMode="auto">
          <a:xfrm>
            <a:off x="2590800" y="4806201"/>
            <a:ext cx="5638800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 flipH="1">
            <a:off x="1295400" y="4806201"/>
            <a:ext cx="1295400" cy="152400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7351713" y="4899864"/>
            <a:ext cx="14303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CC0099"/>
                </a:solidFill>
                <a:latin typeface="Comic Sans MS" pitchFamily="66" charset="0"/>
                <a:ea typeface="+mn-ea"/>
                <a:cs typeface="+mn-cs"/>
              </a:rPr>
              <a:t>Properties</a:t>
            </a: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685800" y="1333500"/>
            <a:ext cx="17446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Architecture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0" y="5562600"/>
            <a:ext cx="13938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Modeling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Formalism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 rot="18620843">
            <a:off x="3409408" y="5012541"/>
            <a:ext cx="7699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Reach.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 rot="18623397">
            <a:off x="4174974" y="5056573"/>
            <a:ext cx="8858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Liveness</a:t>
            </a:r>
            <a:endParaRPr lang="en-US" sz="1400" b="1" kern="1200" dirty="0">
              <a:solidFill>
                <a:schemeClr val="bg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 rot="18625212">
            <a:off x="5059986" y="4996659"/>
            <a:ext cx="72866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Games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 rot="18628099">
            <a:off x="5685175" y="5065142"/>
            <a:ext cx="10477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en-US" sz="1400" b="1" kern="12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-calculus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1828800" y="4069601"/>
            <a:ext cx="736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1-CPU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1181100" y="3386435"/>
            <a:ext cx="154721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Hom</a:t>
            </a:r>
            <a:r>
              <a:rPr lang="en-US" sz="2400" b="1" kern="1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. Cl.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1873250" y="2215401"/>
            <a:ext cx="6445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GRID</a:t>
            </a: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 rot="2131552">
            <a:off x="1324318" y="5025738"/>
            <a:ext cx="65915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Time</a:t>
            </a:r>
          </a:p>
        </p:txBody>
      </p:sp>
      <p:sp>
        <p:nvSpPr>
          <p:cNvPr id="88" name="Line 20"/>
          <p:cNvSpPr>
            <a:spLocks noChangeShapeType="1"/>
          </p:cNvSpPr>
          <p:nvPr/>
        </p:nvSpPr>
        <p:spPr bwMode="auto">
          <a:xfrm>
            <a:off x="2590800" y="4196601"/>
            <a:ext cx="152400" cy="762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9" name="Line 21"/>
          <p:cNvSpPr>
            <a:spLocks noChangeShapeType="1"/>
          </p:cNvSpPr>
          <p:nvPr/>
        </p:nvSpPr>
        <p:spPr bwMode="auto">
          <a:xfrm>
            <a:off x="2590800" y="41966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0" name="Line 22"/>
          <p:cNvSpPr>
            <a:spLocks noChangeShapeType="1"/>
          </p:cNvSpPr>
          <p:nvPr/>
        </p:nvSpPr>
        <p:spPr bwMode="auto">
          <a:xfrm>
            <a:off x="2590800" y="35870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>
            <a:off x="2590800" y="29774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2590800" y="23678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>
            <a:off x="32766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>
            <a:off x="40386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5" name="Line 27"/>
          <p:cNvSpPr>
            <a:spLocks noChangeShapeType="1"/>
          </p:cNvSpPr>
          <p:nvPr/>
        </p:nvSpPr>
        <p:spPr bwMode="auto">
          <a:xfrm>
            <a:off x="48768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6" name="Line 28"/>
          <p:cNvSpPr>
            <a:spLocks noChangeShapeType="1"/>
          </p:cNvSpPr>
          <p:nvPr/>
        </p:nvSpPr>
        <p:spPr bwMode="auto">
          <a:xfrm>
            <a:off x="56388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7" name="Line 29"/>
          <p:cNvSpPr>
            <a:spLocks noChangeShapeType="1"/>
          </p:cNvSpPr>
          <p:nvPr/>
        </p:nvSpPr>
        <p:spPr bwMode="auto">
          <a:xfrm>
            <a:off x="6477000" y="4653801"/>
            <a:ext cx="0" cy="152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8" name="Line 30"/>
          <p:cNvSpPr>
            <a:spLocks noChangeShapeType="1"/>
          </p:cNvSpPr>
          <p:nvPr/>
        </p:nvSpPr>
        <p:spPr bwMode="auto">
          <a:xfrm>
            <a:off x="2286000" y="51872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9" name="Line 31"/>
          <p:cNvSpPr>
            <a:spLocks noChangeShapeType="1"/>
          </p:cNvSpPr>
          <p:nvPr/>
        </p:nvSpPr>
        <p:spPr bwMode="auto">
          <a:xfrm>
            <a:off x="2057400" y="54920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0" name="Line 32"/>
          <p:cNvSpPr>
            <a:spLocks noChangeShapeType="1"/>
          </p:cNvSpPr>
          <p:nvPr/>
        </p:nvSpPr>
        <p:spPr bwMode="auto">
          <a:xfrm>
            <a:off x="1752600" y="5796801"/>
            <a:ext cx="1524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7" name="Text Box 19"/>
          <p:cNvSpPr txBox="1">
            <a:spLocks noChangeArrowheads="1"/>
          </p:cNvSpPr>
          <p:nvPr/>
        </p:nvSpPr>
        <p:spPr bwMode="auto">
          <a:xfrm rot="2131552">
            <a:off x="-342470" y="5203342"/>
            <a:ext cx="342754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200" spc="50" dirty="0" smtClean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Time/Energy/</a:t>
            </a:r>
            <a:r>
              <a:rPr lang="en-US" sz="2800" b="1" kern="1200" spc="50" dirty="0" err="1" smtClean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Prob</a:t>
            </a:r>
            <a:endParaRPr lang="en-US" sz="2800" b="1" kern="1200" spc="50" dirty="0" smtClean="0">
              <a:ln w="11430"/>
              <a:solidFill>
                <a:srgbClr val="33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8" name="Text Box 19"/>
          <p:cNvSpPr txBox="1">
            <a:spLocks noChangeArrowheads="1"/>
          </p:cNvSpPr>
          <p:nvPr/>
        </p:nvSpPr>
        <p:spPr bwMode="auto">
          <a:xfrm rot="2131552">
            <a:off x="1666359" y="4705549"/>
            <a:ext cx="508473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Fin</a:t>
            </a:r>
            <a:endParaRPr lang="en-US" kern="1200" dirty="0">
              <a:solidFill>
                <a:schemeClr val="bg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9" name="Text Box 10"/>
          <p:cNvSpPr txBox="1">
            <a:spLocks noChangeArrowheads="1"/>
          </p:cNvSpPr>
          <p:nvPr/>
        </p:nvSpPr>
        <p:spPr bwMode="auto">
          <a:xfrm rot="18620843">
            <a:off x="1985544" y="5100617"/>
            <a:ext cx="177164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Reach  </a:t>
            </a:r>
          </a:p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- SMC</a:t>
            </a:r>
            <a:endParaRPr lang="en-US" sz="2400" b="1" kern="1200" spc="50" dirty="0" smtClean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581400" y="2476500"/>
            <a:ext cx="1181100" cy="1790700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5400000" rev="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485900"/>
            <a:ext cx="1104900" cy="160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0" y="1485900"/>
            <a:ext cx="1257300" cy="16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6017" y="1524000"/>
            <a:ext cx="14097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 b="14763"/>
          <a:stretch>
            <a:fillRect/>
          </a:stretch>
        </p:blipFill>
        <p:spPr bwMode="auto">
          <a:xfrm>
            <a:off x="3314700" y="3124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7"/>
          <a:srcRect l="22848" r="11269" b="34210"/>
          <a:stretch>
            <a:fillRect/>
          </a:stretch>
        </p:blipFill>
        <p:spPr bwMode="auto">
          <a:xfrm>
            <a:off x="4610100" y="3086100"/>
            <a:ext cx="1181100" cy="155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8"/>
          <a:srcRect t="5717" b="11552"/>
          <a:stretch>
            <a:fillRect/>
          </a:stretch>
        </p:blipFill>
        <p:spPr bwMode="auto">
          <a:xfrm>
            <a:off x="5791200" y="2994135"/>
            <a:ext cx="1424517" cy="16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3339830" y="2776835"/>
            <a:ext cx="130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Alexandre</a:t>
            </a:r>
            <a:r>
              <a:rPr lang="en-US" sz="1200" dirty="0" smtClean="0">
                <a:solidFill>
                  <a:schemeClr val="bg1"/>
                </a:solidFill>
              </a:rPr>
              <a:t> David</a:t>
            </a:r>
          </a:p>
          <a:p>
            <a:endParaRPr lang="en-US" sz="12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2500" y="270510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Axel </a:t>
            </a:r>
            <a:r>
              <a:rPr lang="en-US" sz="1200" dirty="0" err="1" smtClean="0">
                <a:solidFill>
                  <a:schemeClr val="bg1"/>
                </a:solidFill>
              </a:rPr>
              <a:t>Legay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44117" y="2781300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Marius </a:t>
            </a:r>
            <a:r>
              <a:rPr lang="en-US" sz="1200" dirty="0" err="1" smtClean="0">
                <a:solidFill>
                  <a:schemeClr val="bg1"/>
                </a:solidFill>
              </a:rPr>
              <a:t>Micusionis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29000" y="4305300"/>
            <a:ext cx="105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Wang </a:t>
            </a:r>
            <a:r>
              <a:rPr lang="en-US" sz="1200" dirty="0" err="1" smtClean="0"/>
              <a:t>Zheng</a:t>
            </a:r>
            <a:endParaRPr lang="en-US" sz="1200" dirty="0" smtClean="0"/>
          </a:p>
          <a:p>
            <a:endParaRPr lang="en-US" sz="1200" dirty="0" err="1" smtClean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10100" y="43434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Peter </a:t>
            </a:r>
            <a:r>
              <a:rPr lang="en-US" sz="1200" dirty="0" err="1" smtClean="0"/>
              <a:t>Bulychev</a:t>
            </a:r>
            <a:endParaRPr lang="en-US" sz="1200" dirty="0" smtClean="0"/>
          </a:p>
          <a:p>
            <a:endParaRPr lang="en-US" sz="1200" dirty="0" err="1" smtClean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58417" y="43815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Kim G Larsen</a:t>
            </a:r>
          </a:p>
          <a:p>
            <a:endParaRPr lang="en-US" sz="1200" dirty="0" err="1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1511617"/>
            <a:ext cx="1143001" cy="151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048000"/>
            <a:ext cx="117894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7277100" y="2552700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Jonas van </a:t>
            </a:r>
          </a:p>
          <a:p>
            <a:r>
              <a:rPr lang="en-US" sz="1200" dirty="0" smtClean="0"/>
              <a:t>      de </a:t>
            </a:r>
            <a:r>
              <a:rPr lang="en-US" sz="1200" dirty="0" err="1" smtClean="0"/>
              <a:t>Vliet</a:t>
            </a:r>
            <a:endParaRPr lang="en-US" sz="1200" dirty="0" smtClean="0"/>
          </a:p>
          <a:p>
            <a:endParaRPr lang="en-US" sz="1200" dirty="0" err="1" smtClean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00900" y="4338935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Danny </a:t>
            </a:r>
            <a:r>
              <a:rPr lang="en-US" sz="1200" dirty="0" err="1" smtClean="0"/>
              <a:t>Poulsen</a:t>
            </a:r>
            <a:endParaRPr lang="en-US" sz="1200" dirty="0" smtClean="0"/>
          </a:p>
          <a:p>
            <a:endParaRPr lang="en-US" sz="1200" dirty="0" err="1" smtClean="0">
              <a:latin typeface="+mn-lt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0" cstate="print"/>
          <a:srcRect l="34258" t="35432" r="34441" b="35043"/>
          <a:stretch>
            <a:fillRect/>
          </a:stretch>
        </p:blipFill>
        <p:spPr bwMode="auto">
          <a:xfrm>
            <a:off x="6019800" y="38100"/>
            <a:ext cx="1104900" cy="8342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600200" y="2816423"/>
            <a:ext cx="95250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Hom</a:t>
            </a:r>
            <a:r>
              <a:rPr lang="en-US" sz="1400" b="1" kern="12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.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Cl.</a:t>
            </a:r>
            <a:endParaRPr lang="en-US" sz="1400" b="1" kern="1200" dirty="0">
              <a:solidFill>
                <a:schemeClr val="bg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7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30</a:t>
            </a:fld>
            <a:r>
              <a:rPr lang="en-GB" smtClean="0"/>
              <a:t>]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45511"/>
              </p:ext>
            </p:extLst>
          </p:nvPr>
        </p:nvGraphicFramePr>
        <p:xfrm>
          <a:off x="533401" y="1295400"/>
          <a:ext cx="7734302" cy="187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/>
                <a:gridCol w="979037"/>
                <a:gridCol w="896066"/>
                <a:gridCol w="896066"/>
                <a:gridCol w="1109415"/>
                <a:gridCol w="981406"/>
                <a:gridCol w="938737"/>
              </a:tblGrid>
              <a:tr h="37238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</a:rPr>
                        <a:t>N=2</a:t>
                      </a:r>
                      <a:endParaRPr lang="en-US" sz="18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</a:rPr>
                        <a:t>N=3</a:t>
                      </a:r>
                      <a:endParaRPr lang="en-US" sz="18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</a:rPr>
                        <a:t>N=4</a:t>
                      </a:r>
                      <a:endParaRPr lang="en-US" sz="18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</a:rPr>
                        <a:t>N=5</a:t>
                      </a:r>
                      <a:endParaRPr lang="en-US" sz="18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</a:rPr>
                        <a:t>N=6</a:t>
                      </a:r>
                      <a:endParaRPr lang="en-US" sz="18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</a:rPr>
                        <a:t>N=7</a:t>
                      </a:r>
                      <a:endParaRPr lang="en-US" sz="18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96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Nash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Eq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TrnPr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0.32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0.36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0.36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0.35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0.32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0.32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23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U(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800" b="1" baseline="-25000" dirty="0" err="1" smtClean="0">
                          <a:solidFill>
                            <a:srgbClr val="FF0000"/>
                          </a:solidFill>
                        </a:rPr>
                        <a:t>NE</a:t>
                      </a:r>
                      <a:r>
                        <a:rPr lang="en-US" sz="1800" b="1" baseline="0" dirty="0" err="1" smtClean="0">
                          <a:solidFill>
                            <a:srgbClr val="FF0000"/>
                          </a:solidFill>
                        </a:rPr>
                        <a:t>,s</a:t>
                      </a:r>
                      <a:r>
                        <a:rPr lang="en-US" sz="1800" b="1" baseline="-25000" dirty="0" err="1" smtClean="0">
                          <a:solidFill>
                            <a:srgbClr val="FF0000"/>
                          </a:solidFill>
                        </a:rPr>
                        <a:t>NE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0.91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0.57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0.29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0.10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23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Opt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TrnPr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0.19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0.14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0.11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0.09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0.07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23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U(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800" b="1" baseline="-25000" dirty="0" err="1" smtClean="0">
                          <a:solidFill>
                            <a:srgbClr val="FF0000"/>
                          </a:solidFill>
                        </a:rPr>
                        <a:t>opt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800" b="1" baseline="-25000" dirty="0" err="1" smtClean="0">
                          <a:solidFill>
                            <a:srgbClr val="FF0000"/>
                          </a:solidFill>
                        </a:rPr>
                        <a:t>opt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0.93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0.80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0.68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0.58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0.50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0.44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352800"/>
            <a:ext cx="676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Symmetric Nash Equilibrium and Optimal strategies for different number of network nodes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9813043"/>
              </p:ext>
            </p:extLst>
          </p:nvPr>
        </p:nvGraphicFramePr>
        <p:xfrm>
          <a:off x="152400" y="4114800"/>
          <a:ext cx="8915400" cy="89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832"/>
                <a:gridCol w="939952"/>
                <a:gridCol w="883016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074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#cores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07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38m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19m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13m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9m46s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7m52s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7m04s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6m03s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500" y="5105400"/>
            <a:ext cx="802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 required to find Nash Equilibrium for </a:t>
            </a:r>
            <a:r>
              <a:rPr lang="en-US" b="1" dirty="0" smtClean="0">
                <a:latin typeface="+mn-lt"/>
              </a:rPr>
              <a:t>N=3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100x100 parameter values</a:t>
            </a:r>
          </a:p>
          <a:p>
            <a:r>
              <a:rPr lang="en-US" dirty="0" smtClean="0">
                <a:latin typeface="+mn-lt"/>
              </a:rPr>
              <a:t> (8xIntel Core2 2.66GHz CPU)</a:t>
            </a:r>
          </a:p>
        </p:txBody>
      </p:sp>
    </p:spTree>
    <p:extLst>
      <p:ext uri="{BB962C8B-B14F-4D97-AF65-F5344CB8AC3E}">
        <p14:creationId xmlns:p14="http://schemas.microsoft.com/office/powerpoint/2010/main" xmlns="" val="33525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Statistical Model Checking in UPPAAL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Estimation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Testing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Distributed SMC for Parameterized Models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 Sweeps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Optimization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Nash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Equilibria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rgbClr val="CC00CC"/>
                </a:solidFill>
              </a:rPr>
              <a:t>Distributing </a:t>
            </a:r>
            <a:r>
              <a:rPr lang="en-US" b="1" dirty="0" smtClean="0">
                <a:solidFill>
                  <a:srgbClr val="CC00CC"/>
                </a:solidFill>
              </a:rPr>
              <a:t>Statistical Model Checking</a:t>
            </a:r>
          </a:p>
          <a:p>
            <a:pPr lvl="1"/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 Analysis of DSMC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31</a:t>
            </a:fld>
            <a:r>
              <a:rPr lang="en-GB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257300"/>
            <a:ext cx="4110037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Suppose that generating accepting runs is fast and non-accepting runs is slow.</a:t>
            </a:r>
          </a:p>
          <a:p>
            <a:r>
              <a:rPr lang="en-US" dirty="0" smtClean="0"/>
              <a:t>1-node exploration:</a:t>
            </a:r>
          </a:p>
          <a:p>
            <a:pPr lvl="1"/>
            <a:r>
              <a:rPr lang="en-US" dirty="0" smtClean="0"/>
              <a:t>Generation is sequential, only the outcomes count.</a:t>
            </a:r>
          </a:p>
          <a:p>
            <a:r>
              <a:rPr lang="en-US" dirty="0" smtClean="0"/>
              <a:t>N-node exploration:</a:t>
            </a:r>
          </a:p>
          <a:p>
            <a:pPr lvl="1"/>
            <a:r>
              <a:rPr lang="en-US" dirty="0" smtClean="0"/>
              <a:t>There may be an unusual peak of accepting runs generated more quickly by some nodes that will arrive long before the non-accepting runs have a chance to be counted!</a:t>
            </a:r>
          </a:p>
          <a:p>
            <a:pPr lvl="1"/>
            <a:r>
              <a:rPr lang="en-US" dirty="0" smtClean="0"/>
              <a:t>The decision will be biased toward accepting runs.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32</a:t>
            </a:fld>
            <a:r>
              <a:rPr lang="en-GB" smtClean="0"/>
              <a:t>]</a:t>
            </a:r>
            <a:endParaRPr lang="en-GB" dirty="0"/>
          </a:p>
        </p:txBody>
      </p:sp>
      <p:grpSp>
        <p:nvGrpSpPr>
          <p:cNvPr id="8" name="Group 55"/>
          <p:cNvGrpSpPr/>
          <p:nvPr/>
        </p:nvGrpSpPr>
        <p:grpSpPr>
          <a:xfrm>
            <a:off x="4343400" y="1295400"/>
            <a:ext cx="4610100" cy="2933700"/>
            <a:chOff x="2209800" y="1905000"/>
            <a:chExt cx="5600700" cy="3276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2209800" y="1905000"/>
              <a:ext cx="5600700" cy="3276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+mn-lt"/>
              </a:endParaRPr>
            </a:p>
          </p:txBody>
        </p:sp>
        <p:grpSp>
          <p:nvGrpSpPr>
            <p:cNvPr id="10" name="Group 53"/>
            <p:cNvGrpSpPr/>
            <p:nvPr/>
          </p:nvGrpSpPr>
          <p:grpSpPr>
            <a:xfrm>
              <a:off x="2324100" y="1981201"/>
              <a:ext cx="5372099" cy="3086102"/>
              <a:chOff x="152400" y="1447800"/>
              <a:chExt cx="6730509" cy="36195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790700" y="1752600"/>
                <a:ext cx="4686299" cy="800100"/>
              </a:xfrm>
              <a:prstGeom prst="rect">
                <a:avLst/>
              </a:prstGeom>
              <a:solidFill>
                <a:srgbClr val="BEE39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>
                  <a:latin typeface="+mn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790700" y="4267200"/>
                <a:ext cx="4686299" cy="8001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>
                  <a:latin typeface="+mn-lt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rot="5400000" flipH="1" flipV="1">
                <a:off x="19050" y="3218656"/>
                <a:ext cx="35433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1790700" y="3428206"/>
                <a:ext cx="4800600" cy="79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V="1">
                <a:off x="1790700" y="2552700"/>
                <a:ext cx="4762500" cy="381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790700" y="4267200"/>
                <a:ext cx="48006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5981700" y="3467101"/>
                <a:ext cx="901209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runs #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71601" y="1600199"/>
                <a:ext cx="27924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r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790700" y="32385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2247900" y="30861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2705100" y="28956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162300" y="28956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3619500" y="30861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4572000" y="28575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4076700" y="30480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5029200" y="26670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5486400" y="24765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 l="18112" t="67732" r="64218" b="23150"/>
              <a:stretch>
                <a:fillRect/>
              </a:stretch>
            </p:blipFill>
            <p:spPr bwMode="auto">
              <a:xfrm>
                <a:off x="152400" y="4152900"/>
                <a:ext cx="15240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 l="18112" t="76850" r="64660" b="11427"/>
              <a:stretch>
                <a:fillRect/>
              </a:stretch>
            </p:blipFill>
            <p:spPr bwMode="auto">
              <a:xfrm>
                <a:off x="228600" y="2438400"/>
                <a:ext cx="1485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429000" y="4419601"/>
                <a:ext cx="133081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Accept </a:t>
                </a:r>
                <a:r>
                  <a:rPr lang="en-US" dirty="0" smtClean="0">
                    <a:latin typeface="Lucida Sans Unicode"/>
                  </a:rPr>
                  <a:t>H</a:t>
                </a:r>
                <a:r>
                  <a:rPr lang="en-US" baseline="-25000" dirty="0" smtClean="0">
                    <a:latin typeface="Lucida Sans Unicode"/>
                  </a:rPr>
                  <a:t>0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505200" y="2019301"/>
                <a:ext cx="128272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Accept </a:t>
                </a:r>
                <a:r>
                  <a:rPr lang="en-US" dirty="0" smtClean="0">
                    <a:latin typeface="Lucida Sans Unicode"/>
                  </a:rPr>
                  <a:t>H</a:t>
                </a:r>
                <a:r>
                  <a:rPr lang="en-US" baseline="-25000" dirty="0" smtClean="0">
                    <a:latin typeface="Lucida Sans Unicode"/>
                  </a:rPr>
                  <a:t>1</a:t>
                </a:r>
              </a:p>
            </p:txBody>
          </p:sp>
        </p:grpSp>
      </p:grpSp>
      <p:cxnSp>
        <p:nvCxnSpPr>
          <p:cNvPr id="32" name="Straight Arrow Connector 31"/>
          <p:cNvCxnSpPr/>
          <p:nvPr/>
        </p:nvCxnSpPr>
        <p:spPr bwMode="auto">
          <a:xfrm flipV="1">
            <a:off x="5486400" y="4614446"/>
            <a:ext cx="325411" cy="1454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486400" y="4995446"/>
            <a:ext cx="325411" cy="1454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943600" y="4462046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Rejecting runs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3600" y="4919246"/>
            <a:ext cx="167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Accepting runs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62500" y="4419600"/>
            <a:ext cx="392430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3399"/>
                </a:solidFill>
                <a:latin typeface="+mn-lt"/>
              </a:rPr>
              <a:t>Solving Bias [Younes’05]</a:t>
            </a:r>
          </a:p>
          <a:p>
            <a:pPr algn="l"/>
            <a:endParaRPr lang="en-US" b="1" dirty="0" smtClean="0">
              <a:latin typeface="+mn-lt"/>
            </a:endParaRPr>
          </a:p>
          <a:p>
            <a:pPr algn="l"/>
            <a:r>
              <a:rPr lang="en-US" dirty="0" smtClean="0">
                <a:latin typeface="+mj-lt"/>
              </a:rPr>
              <a:t>Queue the results at a master, use Round-Robin between nodes to accept the results.</a:t>
            </a:r>
          </a:p>
          <a:p>
            <a:pPr algn="l"/>
            <a:endParaRPr lang="en-US" dirty="0" err="1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2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2569840"/>
          </a:xfrm>
        </p:spPr>
        <p:txBody>
          <a:bodyPr>
            <a:normAutofit/>
          </a:bodyPr>
          <a:lstStyle/>
          <a:p>
            <a:r>
              <a:rPr lang="en-US" dirty="0" smtClean="0"/>
              <a:t>Use a batch of </a:t>
            </a:r>
            <a:r>
              <a:rPr lang="en-US" b="1" dirty="0" smtClean="0"/>
              <a:t>B</a:t>
            </a:r>
            <a:r>
              <a:rPr lang="en-US" dirty="0" smtClean="0"/>
              <a:t> (</a:t>
            </a:r>
            <a:r>
              <a:rPr lang="en-US" dirty="0" err="1" smtClean="0"/>
              <a:t>e.g</a:t>
            </a:r>
            <a:r>
              <a:rPr lang="en-US" dirty="0" smtClean="0"/>
              <a:t> 10) runs, transmit one count per batch.</a:t>
            </a:r>
          </a:p>
          <a:p>
            <a:r>
              <a:rPr lang="en-US" dirty="0" smtClean="0"/>
              <a:t>Use asynchronous communication (MPI)</a:t>
            </a:r>
          </a:p>
          <a:p>
            <a:r>
              <a:rPr lang="en-US" dirty="0" smtClean="0"/>
              <a:t>Queue results at the master and wait only when the buffer (size=</a:t>
            </a:r>
            <a:r>
              <a:rPr lang="en-US" b="1" dirty="0" smtClean="0"/>
              <a:t>K</a:t>
            </a:r>
            <a:r>
              <a:rPr lang="en-US" dirty="0" smtClean="0"/>
              <a:t>) is full.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67744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555776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843808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131840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419872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707904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995936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283968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572000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860032" y="4119364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1979712" y="5847556"/>
            <a:ext cx="3168352" cy="2880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8" name="Straight Arrow Connector 17"/>
          <p:cNvCxnSpPr>
            <a:endCxn id="16" idx="3"/>
          </p:cNvCxnSpPr>
          <p:nvPr/>
        </p:nvCxnSpPr>
        <p:spPr bwMode="auto">
          <a:xfrm flipH="1">
            <a:off x="5148064" y="5991572"/>
            <a:ext cx="5040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652120" y="5775548"/>
            <a:ext cx="273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waits if needed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979712" y="5271492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979712" y="5559524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979712" y="4983460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979712" y="4695428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979712" y="4407396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1979712" y="4119364"/>
            <a:ext cx="3168352" cy="20162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79712" y="555952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267744" y="555952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979712" y="52714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979712" y="584755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267744" y="5847556"/>
            <a:ext cx="288032" cy="279180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43808" y="5847556"/>
            <a:ext cx="288032" cy="279180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843808" y="555952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843808" y="52714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43808" y="49834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131840" y="584755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419872" y="584755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419872" y="5559524"/>
            <a:ext cx="288032" cy="263791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707904" y="584755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707904" y="555952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995936" y="584755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995936" y="555952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6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995936" y="52714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283968" y="584755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572000" y="584755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ahoma" charset="0"/>
                <a:ea typeface="ＭＳ Ｐゴシック" charset="0"/>
              </a:rPr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572000" y="555952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572000" y="52714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8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572000" y="49834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20072" y="35433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messages from cores!</a:t>
            </a:r>
            <a:endParaRPr lang="en-US" dirty="0"/>
          </a:p>
        </p:txBody>
      </p:sp>
      <p:cxnSp>
        <p:nvCxnSpPr>
          <p:cNvPr id="64" name="Elbow Connector 63"/>
          <p:cNvCxnSpPr/>
          <p:nvPr/>
        </p:nvCxnSpPr>
        <p:spPr bwMode="auto">
          <a:xfrm rot="10800000" flipV="1">
            <a:off x="3276601" y="3727966"/>
            <a:ext cx="1800200" cy="391396"/>
          </a:xfrm>
          <a:prstGeom prst="bentConnector3">
            <a:avLst>
              <a:gd name="adj1" fmla="val 100108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1691680" y="4119364"/>
            <a:ext cx="0" cy="2016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331640" y="498346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33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7162800" y="4610100"/>
            <a:ext cx="18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err="1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7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39100" cy="2641848"/>
          </a:xfrm>
        </p:spPr>
        <p:txBody>
          <a:bodyPr/>
          <a:lstStyle/>
          <a:p>
            <a:r>
              <a:rPr lang="en-US" dirty="0" smtClean="0"/>
              <a:t>Senders have a buffer of (</a:t>
            </a:r>
            <a:r>
              <a:rPr lang="en-US" b="1" dirty="0" smtClean="0"/>
              <a:t>K</a:t>
            </a:r>
            <a:r>
              <a:rPr lang="en-US" dirty="0" smtClean="0"/>
              <a:t>) asynchronously sent messages and blocks only when the buffer is full.</a:t>
            </a:r>
          </a:p>
          <a:p>
            <a:r>
              <a:rPr lang="en-US" dirty="0" smtClean="0"/>
              <a:t>The master periodically add results in the buffer.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28776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1616808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904840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192872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480904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768936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056968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345000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633032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921064" y="3962400"/>
            <a:ext cx="0" cy="2016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1040744" y="5690592"/>
            <a:ext cx="3168352" cy="2880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040744" y="5114528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040744" y="5402560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040744" y="4826496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040744" y="4538464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40744" y="4250432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1040744" y="3962400"/>
            <a:ext cx="3168352" cy="20162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40744" y="54025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328776" y="54025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40744" y="51145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40744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328776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04840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04840" y="54025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904840" y="51145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904840" y="482649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192872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480904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480904" y="54025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768936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768936" y="54025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056968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56968" y="54025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056968" y="51145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345000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633032" y="56905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633032" y="54025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633032" y="51145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633032" y="482649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40744" y="5690592"/>
            <a:ext cx="3168352" cy="288032"/>
          </a:xfrm>
          <a:prstGeom prst="rect">
            <a:avLst/>
          </a:prstGeom>
          <a:solidFill>
            <a:srgbClr val="FF0000">
              <a:alpha val="26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040744" y="5402560"/>
            <a:ext cx="3168352" cy="288032"/>
          </a:xfrm>
          <a:prstGeom prst="rect">
            <a:avLst/>
          </a:prstGeom>
          <a:solidFill>
            <a:srgbClr val="FF0000">
              <a:alpha val="26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040744" y="5114528"/>
            <a:ext cx="3168352" cy="288032"/>
          </a:xfrm>
          <a:prstGeom prst="rect">
            <a:avLst/>
          </a:prstGeom>
          <a:solidFill>
            <a:srgbClr val="FF0000">
              <a:alpha val="26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040744" y="4826496"/>
            <a:ext cx="3168352" cy="288032"/>
          </a:xfrm>
          <a:prstGeom prst="rect">
            <a:avLst/>
          </a:prstGeom>
          <a:solidFill>
            <a:srgbClr val="FF0000">
              <a:alpha val="26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69136" y="5712078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Update “r</a:t>
            </a:r>
            <a:r>
              <a:rPr lang="en-US" sz="1600" dirty="0" smtClean="0"/>
              <a:t>”, </a:t>
            </a:r>
            <a:r>
              <a:rPr lang="en-US" sz="1600" dirty="0" smtClean="0"/>
              <a:t>if can’t decide, next</a:t>
            </a:r>
            <a:endParaRPr lang="en-US" sz="1600" dirty="0"/>
          </a:p>
        </p:txBody>
      </p:sp>
      <p:cxnSp>
        <p:nvCxnSpPr>
          <p:cNvPr id="49" name="Straight Arrow Connector 48"/>
          <p:cNvCxnSpPr>
            <a:stCxn id="43" idx="3"/>
            <a:endCxn id="47" idx="1"/>
          </p:cNvCxnSpPr>
          <p:nvPr/>
        </p:nvCxnSpPr>
        <p:spPr bwMode="auto">
          <a:xfrm>
            <a:off x="4209096" y="5834608"/>
            <a:ext cx="360040" cy="467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4721536" y="5402560"/>
            <a:ext cx="3039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Update “r</a:t>
            </a:r>
            <a:r>
              <a:rPr lang="en-US" sz="1600" dirty="0" smtClean="0"/>
              <a:t>”, </a:t>
            </a:r>
            <a:r>
              <a:rPr lang="en-US" sz="1600" dirty="0" smtClean="0"/>
              <a:t>if can’t decide, next</a:t>
            </a:r>
            <a:endParaRPr lang="en-US" sz="1600" dirty="0"/>
          </a:p>
        </p:txBody>
      </p:sp>
      <p:cxnSp>
        <p:nvCxnSpPr>
          <p:cNvPr id="52" name="Straight Arrow Connector 51"/>
          <p:cNvCxnSpPr>
            <a:stCxn id="44" idx="3"/>
            <a:endCxn id="50" idx="1"/>
          </p:cNvCxnSpPr>
          <p:nvPr/>
        </p:nvCxnSpPr>
        <p:spPr bwMode="auto">
          <a:xfrm>
            <a:off x="4209096" y="5546576"/>
            <a:ext cx="512440" cy="25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4721536" y="5042520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Update “r</a:t>
            </a:r>
            <a:r>
              <a:rPr lang="en-US" sz="1600" dirty="0" smtClean="0"/>
              <a:t>”, </a:t>
            </a:r>
            <a:r>
              <a:rPr lang="en-US" sz="1600" dirty="0" smtClean="0"/>
              <a:t>if can’t decide, next</a:t>
            </a:r>
            <a:endParaRPr lang="en-US" sz="1600" dirty="0"/>
          </a:p>
        </p:txBody>
      </p:sp>
      <p:cxnSp>
        <p:nvCxnSpPr>
          <p:cNvPr id="55" name="Straight Arrow Connector 54"/>
          <p:cNvCxnSpPr>
            <a:stCxn id="45" idx="3"/>
            <a:endCxn id="53" idx="1"/>
          </p:cNvCxnSpPr>
          <p:nvPr/>
        </p:nvCxnSpPr>
        <p:spPr bwMode="auto">
          <a:xfrm flipV="1">
            <a:off x="4209096" y="5211797"/>
            <a:ext cx="512440" cy="467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4569136" y="4682480"/>
            <a:ext cx="3368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Update “</a:t>
            </a:r>
            <a:r>
              <a:rPr lang="en-US" sz="1600" dirty="0" smtClean="0"/>
              <a:t>r”, if </a:t>
            </a:r>
            <a:r>
              <a:rPr lang="en-US" sz="1600" dirty="0" smtClean="0"/>
              <a:t>can’t decide, continue</a:t>
            </a:r>
            <a:endParaRPr lang="en-US" sz="1600" dirty="0"/>
          </a:p>
        </p:txBody>
      </p:sp>
      <p:cxnSp>
        <p:nvCxnSpPr>
          <p:cNvPr id="58" name="Straight Arrow Connector 57"/>
          <p:cNvCxnSpPr>
            <a:stCxn id="46" idx="3"/>
            <a:endCxn id="56" idx="1"/>
          </p:cNvCxnSpPr>
          <p:nvPr/>
        </p:nvCxnSpPr>
        <p:spPr bwMode="auto">
          <a:xfrm flipV="1">
            <a:off x="4209096" y="4851757"/>
            <a:ext cx="360040" cy="118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Slide Number Placeholder 5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34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1066800" y="540563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354832" y="540563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066800" y="511760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066800" y="569366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354832" y="5693668"/>
            <a:ext cx="288032" cy="279180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930896" y="5693668"/>
            <a:ext cx="288032" cy="279180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930896" y="540563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930896" y="511760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930896" y="482957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218928" y="569366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06960" y="569366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06960" y="5405636"/>
            <a:ext cx="288032" cy="263791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794992" y="569366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794992" y="540563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083024" y="569366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083024" y="540563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6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083024" y="511760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371056" y="569366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659088" y="569366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ahoma" charset="0"/>
                <a:ea typeface="ＭＳ Ｐゴシック" charset="0"/>
              </a:rPr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659088" y="540563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659088" y="5117604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8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659088" y="482957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2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/>
      <p:bldP spid="50" grpId="0"/>
      <p:bldP spid="53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on Multi-Core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372475" cy="4598987"/>
          </a:xfrm>
        </p:spPr>
        <p:txBody>
          <a:bodyPr/>
          <a:lstStyle/>
          <a:p>
            <a:r>
              <a:rPr lang="en-US" sz="2400" dirty="0" smtClean="0"/>
              <a:t>Machine: i7 4*cores HT, 4GHz.</a:t>
            </a:r>
          </a:p>
          <a:p>
            <a:pPr lvl="1"/>
            <a:r>
              <a:rPr lang="en-US" sz="2000" dirty="0" err="1" smtClean="0"/>
              <a:t>Hyperthreading</a:t>
            </a:r>
            <a:r>
              <a:rPr lang="en-US" sz="2000" dirty="0" smtClean="0"/>
              <a:t> is an interesting twist:</a:t>
            </a:r>
          </a:p>
          <a:p>
            <a:pPr lvl="2"/>
            <a:r>
              <a:rPr lang="en-US" sz="1800" dirty="0" smtClean="0"/>
              <a:t>threads share execution units,</a:t>
            </a:r>
          </a:p>
          <a:p>
            <a:pPr lvl="2"/>
            <a:r>
              <a:rPr lang="en-US" sz="1800" dirty="0" smtClean="0"/>
              <a:t>have </a:t>
            </a:r>
            <a:r>
              <a:rPr lang="en-US" sz="1800" dirty="0" smtClean="0">
                <a:solidFill>
                  <a:srgbClr val="0000FF"/>
                </a:solidFill>
              </a:rPr>
              <a:t>unpredictable</a:t>
            </a:r>
            <a:r>
              <a:rPr lang="en-US" sz="1800" dirty="0" smtClean="0"/>
              <a:t> running times</a:t>
            </a:r>
            <a:br>
              <a:rPr lang="en-US" sz="1800" dirty="0" smtClean="0"/>
            </a:br>
            <a:r>
              <a:rPr lang="en-US" sz="1800" dirty="0" smtClean="0"/>
              <a:t>(may run on same physical core if &lt; 8 threads).</a:t>
            </a:r>
          </a:p>
          <a:p>
            <a:r>
              <a:rPr lang="en-US" sz="2400" dirty="0" smtClean="0"/>
              <a:t>Model: Train Gate with 20 trains.</a:t>
            </a:r>
          </a:p>
          <a:p>
            <a:r>
              <a:rPr lang="en-US" sz="2400" dirty="0" smtClean="0"/>
              <a:t>Configuration – B=40, K=64</a:t>
            </a:r>
          </a:p>
          <a:p>
            <a:r>
              <a:rPr lang="en-US" sz="2400" dirty="0" smtClean="0"/>
              <a:t>Property: 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000" dirty="0" smtClean="0"/>
              <a:t>mutual exclusion on the bridge within time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1000”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H0: accept if Pr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0.9999</a:t>
            </a:r>
            <a:br>
              <a:rPr lang="en-US" sz="2000" dirty="0" smtClean="0"/>
            </a:br>
            <a:r>
              <a:rPr lang="en-US" sz="2000" dirty="0" smtClean="0"/>
              <a:t>	H1: accept if Pr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0.9997</a:t>
            </a:r>
            <a:br>
              <a:rPr lang="en-US" sz="2000" dirty="0" smtClean="0"/>
            </a:br>
            <a:r>
              <a:rPr lang="en-US" sz="2000" dirty="0" smtClean="0"/>
              <a:t>	α=0.001, β=0.001.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198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1489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Compared to base non-MPI version.</a:t>
            </a:r>
          </a:p>
          <a:p>
            <a:r>
              <a:rPr lang="en-US" dirty="0" smtClean="0"/>
              <a:t>Min, average, max *.</a:t>
            </a:r>
          </a:p>
          <a:p>
            <a:r>
              <a:rPr lang="en-US" dirty="0" smtClean="0"/>
              <a:t>4.99 max speedup on a </a:t>
            </a:r>
            <a:r>
              <a:rPr lang="en-US" dirty="0" smtClean="0">
                <a:solidFill>
                  <a:srgbClr val="FF0000"/>
                </a:solidFill>
              </a:rPr>
              <a:t>quad</a:t>
            </a:r>
            <a:r>
              <a:rPr lang="en-US" dirty="0" smtClean="0"/>
              <a:t>-core.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51839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</a:t>
            </a:r>
            <a:r>
              <a:rPr lang="en-US" sz="2400" u="sng" dirty="0" smtClean="0"/>
              <a:t>Speedup</a:t>
            </a:r>
            <a:r>
              <a:rPr lang="en-US" sz="2400" dirty="0" smtClean="0"/>
              <a:t>             </a:t>
            </a:r>
            <a:r>
              <a:rPr lang="en-US" sz="2400" u="sng" dirty="0" smtClean="0"/>
              <a:t>Efficiency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1</a:t>
            </a:r>
            <a:r>
              <a:rPr lang="en-US" sz="2400" dirty="0" smtClean="0"/>
              <a:t> 0.95 </a:t>
            </a:r>
            <a:r>
              <a:rPr lang="en-US" sz="2400" dirty="0" smtClean="0">
                <a:solidFill>
                  <a:srgbClr val="0000FF"/>
                </a:solidFill>
              </a:rPr>
              <a:t>0.98</a:t>
            </a:r>
            <a:r>
              <a:rPr lang="en-US" sz="2400" dirty="0" smtClean="0"/>
              <a:t> 1.00   95%  </a:t>
            </a:r>
            <a:r>
              <a:rPr lang="en-US" sz="2400" dirty="0" smtClean="0">
                <a:solidFill>
                  <a:srgbClr val="0000FF"/>
                </a:solidFill>
              </a:rPr>
              <a:t>98%</a:t>
            </a:r>
            <a:r>
              <a:rPr lang="en-US" sz="2400" dirty="0" smtClean="0"/>
              <a:t> 100%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1.86 </a:t>
            </a:r>
            <a:r>
              <a:rPr lang="en-US" sz="2400" dirty="0" smtClean="0">
                <a:solidFill>
                  <a:srgbClr val="0000FF"/>
                </a:solidFill>
              </a:rPr>
              <a:t>1.94</a:t>
            </a:r>
            <a:r>
              <a:rPr lang="en-US" sz="2400" dirty="0" smtClean="0"/>
              <a:t> 1.98   93%  </a:t>
            </a:r>
            <a:r>
              <a:rPr lang="en-US" sz="2400" dirty="0" smtClean="0">
                <a:solidFill>
                  <a:srgbClr val="0000FF"/>
                </a:solidFill>
              </a:rPr>
              <a:t>97%</a:t>
            </a:r>
            <a:r>
              <a:rPr lang="en-US" sz="2400" dirty="0" smtClean="0"/>
              <a:t>  99%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2.78 </a:t>
            </a:r>
            <a:r>
              <a:rPr lang="en-US" sz="2400" dirty="0" smtClean="0">
                <a:solidFill>
                  <a:srgbClr val="0000FF"/>
                </a:solidFill>
              </a:rPr>
              <a:t>2.89</a:t>
            </a:r>
            <a:r>
              <a:rPr lang="en-US" sz="2400" dirty="0" smtClean="0"/>
              <a:t> 2.96   93%  </a:t>
            </a:r>
            <a:r>
              <a:rPr lang="en-US" sz="2400" dirty="0" smtClean="0">
                <a:solidFill>
                  <a:srgbClr val="0000FF"/>
                </a:solidFill>
              </a:rPr>
              <a:t>96%</a:t>
            </a:r>
            <a:r>
              <a:rPr lang="en-US" sz="2400" dirty="0" smtClean="0"/>
              <a:t>  99%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 3.33 </a:t>
            </a:r>
            <a:r>
              <a:rPr lang="en-US" sz="2400" dirty="0" smtClean="0">
                <a:solidFill>
                  <a:srgbClr val="0000FF"/>
                </a:solidFill>
              </a:rPr>
              <a:t>3.76</a:t>
            </a:r>
            <a:r>
              <a:rPr lang="en-US" sz="2400" dirty="0" smtClean="0"/>
              <a:t> 3.90   83%  </a:t>
            </a:r>
            <a:r>
              <a:rPr lang="en-US" sz="2400" dirty="0" smtClean="0">
                <a:solidFill>
                  <a:srgbClr val="0000FF"/>
                </a:solidFill>
              </a:rPr>
              <a:t>94%</a:t>
            </a:r>
            <a:r>
              <a:rPr lang="en-US" sz="2400" dirty="0" smtClean="0"/>
              <a:t>  98%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 2.97 </a:t>
            </a:r>
            <a:r>
              <a:rPr lang="en-US" sz="2400" dirty="0" smtClean="0">
                <a:solidFill>
                  <a:srgbClr val="660066"/>
                </a:solidFill>
              </a:rPr>
              <a:t>3.22</a:t>
            </a:r>
            <a:r>
              <a:rPr lang="en-US" sz="2400" dirty="0" smtClean="0"/>
              <a:t> 3.66   59%  </a:t>
            </a:r>
            <a:r>
              <a:rPr lang="en-US" sz="2400" dirty="0" smtClean="0">
                <a:solidFill>
                  <a:srgbClr val="660066"/>
                </a:solidFill>
              </a:rPr>
              <a:t>64%</a:t>
            </a:r>
            <a:r>
              <a:rPr lang="en-US" sz="2400" dirty="0" smtClean="0"/>
              <a:t>  73%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6</a:t>
            </a:r>
            <a:r>
              <a:rPr lang="en-US" sz="2400" dirty="0" smtClean="0"/>
              <a:t> 3.61 </a:t>
            </a:r>
            <a:r>
              <a:rPr lang="en-US" sz="2400" dirty="0" smtClean="0">
                <a:solidFill>
                  <a:srgbClr val="660066"/>
                </a:solidFill>
              </a:rPr>
              <a:t>3.74</a:t>
            </a:r>
            <a:r>
              <a:rPr lang="en-US" sz="2400" dirty="0" smtClean="0"/>
              <a:t> 3.87   60%  </a:t>
            </a:r>
            <a:r>
              <a:rPr lang="en-US" sz="2400" dirty="0" smtClean="0">
                <a:solidFill>
                  <a:srgbClr val="660066"/>
                </a:solidFill>
              </a:rPr>
              <a:t>62%</a:t>
            </a:r>
            <a:r>
              <a:rPr lang="en-US" sz="2400" dirty="0" smtClean="0"/>
              <a:t>  65%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7</a:t>
            </a:r>
            <a:r>
              <a:rPr lang="en-US" sz="2400" dirty="0" smtClean="0"/>
              <a:t> 4.09 </a:t>
            </a:r>
            <a:r>
              <a:rPr lang="en-US" sz="2400" dirty="0" smtClean="0">
                <a:solidFill>
                  <a:srgbClr val="660066"/>
                </a:solidFill>
              </a:rPr>
              <a:t>4.31</a:t>
            </a:r>
            <a:r>
              <a:rPr lang="en-US" sz="2400" dirty="0" smtClean="0"/>
              <a:t> 4.47   58%  </a:t>
            </a:r>
            <a:r>
              <a:rPr lang="en-US" sz="2400" dirty="0" smtClean="0">
                <a:solidFill>
                  <a:srgbClr val="660066"/>
                </a:solidFill>
              </a:rPr>
              <a:t>62%</a:t>
            </a:r>
            <a:r>
              <a:rPr lang="en-US" sz="2400" dirty="0" smtClean="0"/>
              <a:t>  64%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 3.65 </a:t>
            </a:r>
            <a:r>
              <a:rPr lang="en-US" sz="2400" dirty="0" smtClean="0">
                <a:solidFill>
                  <a:srgbClr val="660066"/>
                </a:solidFill>
              </a:rPr>
              <a:t>4.73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4.99</a:t>
            </a:r>
            <a:r>
              <a:rPr lang="en-US" sz="2400" dirty="0" smtClean="0"/>
              <a:t>   46%  </a:t>
            </a:r>
            <a:r>
              <a:rPr lang="en-US" sz="2400" dirty="0" smtClean="0">
                <a:solidFill>
                  <a:srgbClr val="660066"/>
                </a:solidFill>
              </a:rPr>
              <a:t>59%</a:t>
            </a:r>
            <a:r>
              <a:rPr lang="en-US" sz="2400" dirty="0" smtClean="0"/>
              <a:t>  62%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2780928"/>
            <a:ext cx="186461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Base time</a:t>
            </a:r>
          </a:p>
          <a:p>
            <a:r>
              <a:rPr lang="en-US" sz="2400" dirty="0" smtClean="0"/>
              <a:t>Min=44.35s</a:t>
            </a:r>
          </a:p>
          <a:p>
            <a:r>
              <a:rPr lang="en-US" sz="2400" dirty="0" err="1" smtClean="0"/>
              <a:t>Avg</a:t>
            </a:r>
            <a:r>
              <a:rPr lang="en-US" sz="2400" dirty="0" smtClean="0"/>
              <a:t>=44.62s</a:t>
            </a:r>
          </a:p>
          <a:p>
            <a:r>
              <a:rPr lang="en-US" sz="2400" dirty="0" smtClean="0"/>
              <a:t>Max=45.49s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284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3604952"/>
              </p:ext>
            </p:extLst>
          </p:nvPr>
        </p:nvGraphicFramePr>
        <p:xfrm>
          <a:off x="3467100" y="3352800"/>
          <a:ext cx="4920208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0052"/>
                <a:gridCol w="1230052"/>
                <a:gridCol w="1230052"/>
                <a:gridCol w="1230052"/>
              </a:tblGrid>
              <a:tr h="23358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1x1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1x2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1x4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358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100%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1.7, 86%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3.3, 83%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358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6m30s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8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2x1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2x4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4x2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8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1.7, 84%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5.9, 74%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7.1, 89%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6924495"/>
              </p:ext>
            </p:extLst>
          </p:nvPr>
        </p:nvGraphicFramePr>
        <p:xfrm>
          <a:off x="3527376" y="1676400"/>
          <a:ext cx="5616624" cy="1604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22078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1x1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1x2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1x4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1x8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/>
                </a:tc>
              </a:tr>
              <a:tr h="3203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1, 100%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1.8, 92%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3.5, 88%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6.7, 84%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/>
                </a:tc>
              </a:tr>
              <a:tr h="2207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16min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B="468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2x1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2x2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2x4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2x8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4x8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4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4680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1.8, 92%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3.9, 98%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6.8, 85%</a:t>
                      </a:r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12.3, 77%</a:t>
                      </a:r>
                    </a:p>
                    <a:p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19.6, 61%</a:t>
                      </a:r>
                    </a:p>
                    <a:p>
                      <a:endParaRPr lang="en-US" sz="1200" dirty="0"/>
                    </a:p>
                  </a:txBody>
                  <a:tcPr marB="46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Cluster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405812" cy="4446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Xeons 5335, 8 cores/node.</a:t>
            </a:r>
          </a:p>
          <a:p>
            <a:r>
              <a:rPr lang="en-US" dirty="0" smtClean="0"/>
              <a:t>Estimation</a:t>
            </a:r>
            <a:br>
              <a:rPr lang="en-US" dirty="0" smtClean="0"/>
            </a:br>
            <a:r>
              <a:rPr lang="en-US" sz="2400" i="1" dirty="0" err="1" smtClean="0"/>
              <a:t>Firewire</a:t>
            </a:r>
            <a:r>
              <a:rPr lang="en-US" sz="2400" i="1" dirty="0" smtClean="0"/>
              <a:t> protocol</a:t>
            </a:r>
            <a:br>
              <a:rPr lang="en-US" sz="2400" i="1" dirty="0" smtClean="0"/>
            </a:br>
            <a:r>
              <a:rPr lang="en-US" sz="2400" i="1" dirty="0" smtClean="0"/>
              <a:t>22 properties</a:t>
            </a:r>
            <a:br>
              <a:rPr lang="en-US" sz="2400" i="1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node x cores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speed-up, efficiency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Estimation</a:t>
            </a:r>
            <a:br>
              <a:rPr lang="en-US" dirty="0" smtClean="0"/>
            </a:br>
            <a:r>
              <a:rPr lang="en-US" sz="2400" i="1" dirty="0" err="1" smtClean="0"/>
              <a:t>Lmac</a:t>
            </a:r>
            <a:r>
              <a:rPr lang="en-US" sz="2400" i="1" dirty="0" smtClean="0"/>
              <a:t> protocol</a:t>
            </a:r>
            <a:br>
              <a:rPr lang="en-US" sz="2400" i="1" dirty="0" smtClean="0"/>
            </a:br>
            <a:r>
              <a:rPr lang="en-US" sz="2400" i="1" dirty="0" smtClean="0"/>
              <a:t>1 property</a:t>
            </a:r>
          </a:p>
          <a:p>
            <a:r>
              <a:rPr lang="en-US" sz="2800" dirty="0" smtClean="0"/>
              <a:t>Encouraging results despite simple distribution.</a:t>
            </a:r>
          </a:p>
          <a:p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37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5710535"/>
            <a:ext cx="8191500" cy="46166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Thanks to Jaco van de Pol, Axel Belifante, Martin Rehr, and Stefan Blom for providing support on the cluster of the University of </a:t>
            </a:r>
            <a:r>
              <a:rPr lang="pt-BR" sz="1200" dirty="0" smtClean="0"/>
              <a:t>Twente</a:t>
            </a:r>
            <a:endParaRPr lang="en-US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30841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Statistical Model Checking in UPPAAL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Estimation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Testing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Distributed SMC for Parameterized Models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 Sweeps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Optimization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Nash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Equilibria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Distributing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Statistical Model Checking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Estimation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Testing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DSMC of DSMC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38</a:t>
            </a:fld>
            <a:r>
              <a:rPr lang="en-GB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SMC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1100"/>
            <a:ext cx="8372475" cy="4800600"/>
          </a:xfrm>
        </p:spPr>
        <p:txBody>
          <a:bodyPr/>
          <a:lstStyle/>
          <a:p>
            <a:r>
              <a:rPr lang="en-US" sz="2400" dirty="0" smtClean="0"/>
              <a:t>SMC simulations can be distributed across a cluster of machines with </a:t>
            </a:r>
            <a:r>
              <a:rPr lang="en-US" sz="2400" b="1" dirty="0" smtClean="0">
                <a:solidFill>
                  <a:srgbClr val="0070C0"/>
                </a:solidFill>
              </a:rPr>
              <a:t>N</a:t>
            </a:r>
            <a:r>
              <a:rPr lang="en-US" sz="2400" dirty="0" smtClean="0"/>
              <a:t> number of </a:t>
            </a:r>
            <a:r>
              <a:rPr lang="en-US" sz="2400" dirty="0" smtClean="0">
                <a:solidFill>
                  <a:srgbClr val="0070C0"/>
                </a:solidFill>
              </a:rPr>
              <a:t>cores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simulations are grouped into batches of </a:t>
            </a:r>
            <a:r>
              <a:rPr lang="en-US" sz="2400" b="1" dirty="0" smtClean="0">
                <a:solidFill>
                  <a:srgbClr val="0070C0"/>
                </a:solidFill>
              </a:rPr>
              <a:t>B </a:t>
            </a:r>
            <a:r>
              <a:rPr lang="en-US" sz="2400" dirty="0" smtClean="0"/>
              <a:t>number of </a:t>
            </a:r>
            <a:r>
              <a:rPr lang="en-US" sz="2400" dirty="0" smtClean="0">
                <a:solidFill>
                  <a:srgbClr val="0070C0"/>
                </a:solidFill>
              </a:rPr>
              <a:t>simulations</a:t>
            </a:r>
            <a:r>
              <a:rPr lang="en-US" sz="2400" dirty="0" smtClean="0"/>
              <a:t> in each to avoid bias.</a:t>
            </a:r>
          </a:p>
          <a:p>
            <a:r>
              <a:rPr lang="en-US" sz="2400" dirty="0" smtClean="0"/>
              <a:t>Each core is not allowed to be ahead by more than </a:t>
            </a:r>
            <a:r>
              <a:rPr lang="en-US" sz="2400" b="1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batches than any other core.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1807" y="3733800"/>
            <a:ext cx="4243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Core0 is computing </a:t>
            </a:r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batch</a:t>
            </a:r>
          </a:p>
          <a:p>
            <a:pPr algn="l"/>
            <a:r>
              <a:rPr lang="en-US" dirty="0" smtClean="0"/>
              <a:t>Core2 is computing 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b="1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batch</a:t>
            </a:r>
          </a:p>
          <a:p>
            <a:pPr algn="l"/>
            <a:r>
              <a:rPr lang="en-US" dirty="0" smtClean="0"/>
              <a:t>Core1 is computing </a:t>
            </a:r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batch</a:t>
            </a:r>
          </a:p>
          <a:p>
            <a:pPr algn="l"/>
            <a:r>
              <a:rPr lang="en-US" dirty="0" smtClean="0"/>
              <a:t>Core9 is blocked, </a:t>
            </a:r>
            <a:r>
              <a:rPr lang="en-US" b="1" dirty="0" smtClean="0">
                <a:solidFill>
                  <a:srgbClr val="0070C0"/>
                </a:solidFill>
              </a:rPr>
              <a:t>waiting</a:t>
            </a:r>
            <a:r>
              <a:rPr lang="en-US" dirty="0" smtClean="0"/>
              <a:t> for Core2+10</a:t>
            </a:r>
          </a:p>
          <a:p>
            <a:pPr algn="l"/>
            <a:r>
              <a:rPr lang="en-US" dirty="0" smtClean="0"/>
              <a:t>Core3 is blocked, </a:t>
            </a:r>
            <a:r>
              <a:rPr lang="en-US" b="1" dirty="0" smtClean="0">
                <a:solidFill>
                  <a:srgbClr val="0070C0"/>
                </a:solidFill>
              </a:rPr>
              <a:t>waiting</a:t>
            </a:r>
            <a:r>
              <a:rPr lang="en-US" dirty="0" smtClean="0"/>
              <a:t> for Core2+10</a:t>
            </a:r>
          </a:p>
          <a:p>
            <a:pPr algn="l"/>
            <a:r>
              <a:rPr lang="en-US" dirty="0" smtClean="0"/>
              <a:t>Only </a:t>
            </a:r>
            <a:r>
              <a:rPr lang="en-US" b="1" dirty="0" smtClean="0">
                <a:solidFill>
                  <a:srgbClr val="0070C0"/>
                </a:solidFill>
              </a:rPr>
              <a:t>complete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row of batches is used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39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10th International Workshop on Parallel and Distributed Methods in </a:t>
            </a:r>
            <a:r>
              <a:rPr lang="en-US" dirty="0" err="1" smtClean="0"/>
              <a:t>verifiCation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>
            <a:off x="1231404" y="4771628"/>
            <a:ext cx="1178024" cy="16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rot="16200000" flipH="1">
            <a:off x="1527820" y="4796780"/>
            <a:ext cx="1139924" cy="45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1805186" y="4773910"/>
            <a:ext cx="1178024" cy="122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2101602" y="4794498"/>
            <a:ext cx="1139924" cy="91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2398018" y="4795242"/>
            <a:ext cx="1139924" cy="7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rot="16200000" flipH="1">
            <a:off x="2675384" y="4792216"/>
            <a:ext cx="1139924" cy="136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2971800" y="4797524"/>
            <a:ext cx="1139924" cy="30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rot="16200000" flipH="1">
            <a:off x="3230116" y="4770884"/>
            <a:ext cx="1178024" cy="182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rot="16200000" flipH="1">
            <a:off x="3526532" y="4779268"/>
            <a:ext cx="1178024" cy="14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3822948" y="4772372"/>
            <a:ext cx="1178024" cy="15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1524000" y="5080992"/>
            <a:ext cx="3168352" cy="2880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524000" y="4504928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1524000" y="4792960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524000" y="4216896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 bwMode="auto">
          <a:xfrm>
            <a:off x="1524000" y="47929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812032" y="47929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5049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50809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812032" y="5080992"/>
            <a:ext cx="288032" cy="279180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388096" y="5080992"/>
            <a:ext cx="288032" cy="279180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388096" y="47929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388096" y="45049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388096" y="421689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76128" y="50809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964160" y="50809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964160" y="4792960"/>
            <a:ext cx="288032" cy="263791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52192" y="50809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52192" y="47929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40224" y="50809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40224" y="47929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6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540224" y="45049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828256" y="50809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16288" y="5080992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ahoma" charset="0"/>
                <a:ea typeface="ＭＳ Ｐゴシック" charset="0"/>
              </a:rPr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116288" y="4792960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16288" y="4504928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8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116288" y="4216896"/>
            <a:ext cx="288032" cy="288032"/>
          </a:xfrm>
          <a:prstGeom prst="rect">
            <a:avLst/>
          </a:prstGeom>
          <a:solidFill>
            <a:srgbClr val="0000FF">
              <a:alpha val="1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rot="16200000" flipH="1">
            <a:off x="619522" y="4752578"/>
            <a:ext cx="1216124" cy="16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381000" y="4152900"/>
            <a:ext cx="60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K=4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6200" y="54102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Cores:               0   1    2   3  4   5   6   7    8   9  10</a:t>
            </a:r>
            <a:endParaRPr lang="en-US" sz="1600" dirty="0"/>
          </a:p>
        </p:txBody>
      </p:sp>
      <p:cxnSp>
        <p:nvCxnSpPr>
          <p:cNvPr id="73" name="Straight Connector 72"/>
          <p:cNvCxnSpPr/>
          <p:nvPr/>
        </p:nvCxnSpPr>
        <p:spPr bwMode="auto">
          <a:xfrm rot="5400000">
            <a:off x="943372" y="4771628"/>
            <a:ext cx="1178024" cy="16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4146798" y="4791422"/>
            <a:ext cx="1139924" cy="15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5550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Statistical Model Checking in UPPAAL</a:t>
            </a:r>
          </a:p>
          <a:p>
            <a:pPr lvl="1"/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Distributed </a:t>
            </a:r>
            <a:r>
              <a:rPr lang="en-US" dirty="0" smtClean="0"/>
              <a:t>SMC for Parameterized Models</a:t>
            </a:r>
          </a:p>
          <a:p>
            <a:pPr lvl="1"/>
            <a:r>
              <a:rPr lang="en-US" dirty="0" smtClean="0"/>
              <a:t>Parameter Sweeps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Nash </a:t>
            </a:r>
            <a:r>
              <a:rPr lang="en-US" dirty="0" err="1" smtClean="0"/>
              <a:t>Equilibria</a:t>
            </a:r>
            <a:endParaRPr lang="en-US" dirty="0" smtClean="0"/>
          </a:p>
          <a:p>
            <a:r>
              <a:rPr lang="en-US" dirty="0" smtClean="0"/>
              <a:t>Distributing Statistical </a:t>
            </a:r>
            <a:r>
              <a:rPr lang="en-US" dirty="0" smtClean="0"/>
              <a:t>Model Checking</a:t>
            </a:r>
          </a:p>
          <a:p>
            <a:pPr lvl="1"/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Parameter </a:t>
            </a:r>
            <a:r>
              <a:rPr lang="en-US" dirty="0" smtClean="0"/>
              <a:t>Analysis of DSMC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4</a:t>
            </a:fld>
            <a:r>
              <a:rPr lang="en-GB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SMC: Model of a Core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3"/>
            <a:ext cx="5040313" cy="5724525"/>
          </a:xfrm>
          <a:ln w="0">
            <a:noFill/>
          </a:ln>
        </p:spPr>
      </p:pic>
      <p:grpSp>
        <p:nvGrpSpPr>
          <p:cNvPr id="3" name="Group 40"/>
          <p:cNvGrpSpPr/>
          <p:nvPr/>
        </p:nvGrpSpPr>
        <p:grpSpPr>
          <a:xfrm>
            <a:off x="1187624" y="1544598"/>
            <a:ext cx="6532093" cy="3396570"/>
            <a:chOff x="1187624" y="1544598"/>
            <a:chExt cx="6532093" cy="3396570"/>
          </a:xfrm>
        </p:grpSpPr>
        <p:sp>
          <p:nvSpPr>
            <p:cNvPr id="39" name="Rounded Rectangle 38"/>
            <p:cNvSpPr/>
            <p:nvPr/>
          </p:nvSpPr>
          <p:spPr>
            <a:xfrm>
              <a:off x="1187624" y="1544598"/>
              <a:ext cx="3528392" cy="3396570"/>
            </a:xfrm>
            <a:prstGeom prst="round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flipH="1">
              <a:off x="4839397" y="2355315"/>
              <a:ext cx="2880320" cy="864096"/>
            </a:xfrm>
            <a:prstGeom prst="rightArrow">
              <a:avLst/>
            </a:prstGeom>
            <a:solidFill>
              <a:srgbClr val="A9A3F5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Computing one batch</a:t>
              </a:r>
              <a:endParaRPr lang="en-US" b="1" dirty="0"/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1169151" y="4941167"/>
            <a:ext cx="7003248" cy="1679145"/>
            <a:chOff x="1169151" y="4941167"/>
            <a:chExt cx="7003248" cy="1679145"/>
          </a:xfrm>
        </p:grpSpPr>
        <p:sp>
          <p:nvSpPr>
            <p:cNvPr id="42" name="Rounded Rectangle 41"/>
            <p:cNvSpPr/>
            <p:nvPr/>
          </p:nvSpPr>
          <p:spPr>
            <a:xfrm>
              <a:off x="1169151" y="4941167"/>
              <a:ext cx="3528392" cy="1679145"/>
            </a:xfrm>
            <a:prstGeom prst="round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flipH="1">
              <a:off x="4768766" y="5288678"/>
              <a:ext cx="3403633" cy="864096"/>
            </a:xfrm>
            <a:prstGeom prst="rightArrow">
              <a:avLst/>
            </a:prstGeom>
            <a:solidFill>
              <a:srgbClr val="A9A3F5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Wait if ahead by </a:t>
              </a:r>
              <a:r>
                <a:rPr lang="en-US" b="1" dirty="0" smtClean="0">
                  <a:solidFill>
                    <a:srgbClr val="FFFF00"/>
                  </a:solidFill>
                </a:rPr>
                <a:t>K</a:t>
              </a:r>
              <a:r>
                <a:rPr lang="en-US" b="1" dirty="0" smtClean="0"/>
                <a:t> batches</a:t>
              </a:r>
              <a:endParaRPr lang="en-US" b="1" dirty="0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800600" y="2933700"/>
            <a:ext cx="4343400" cy="914400"/>
          </a:xfrm>
          <a:prstGeom prst="downArrow">
            <a:avLst>
              <a:gd name="adj1" fmla="val 80784"/>
              <a:gd name="adj2" fmla="val 50438"/>
            </a:avLst>
          </a:prstGeom>
          <a:solidFill>
            <a:srgbClr val="A9A3F5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Pr</a:t>
            </a:r>
            <a:r>
              <a:rPr lang="en-US" sz="1600" b="1" dirty="0" smtClean="0"/>
              <a:t>[# &lt;= 100](&lt;&gt; Train(5).Cross)</a:t>
            </a:r>
            <a:endParaRPr lang="en-US" sz="1600" b="1" dirty="0"/>
          </a:p>
        </p:txBody>
      </p:sp>
      <p:grpSp>
        <p:nvGrpSpPr>
          <p:cNvPr id="5" name="Group 17"/>
          <p:cNvGrpSpPr/>
          <p:nvPr/>
        </p:nvGrpSpPr>
        <p:grpSpPr>
          <a:xfrm>
            <a:off x="5004049" y="692696"/>
            <a:ext cx="4032448" cy="2088231"/>
            <a:chOff x="5004049" y="692696"/>
            <a:chExt cx="4032448" cy="20882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87" y="764705"/>
              <a:ext cx="1008112" cy="10081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763" y="764705"/>
              <a:ext cx="1008112" cy="10081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179" y="749432"/>
              <a:ext cx="1008112" cy="10081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975" y="1710797"/>
              <a:ext cx="1008112" cy="10081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049" y="1700808"/>
              <a:ext cx="1008112" cy="10081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52" y="1570757"/>
              <a:ext cx="1135669" cy="1090108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079677" y="836712"/>
              <a:ext cx="11998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rain gate</a:t>
              </a:r>
            </a:p>
            <a:p>
              <a:r>
                <a:rPr lang="en-US" sz="2000" b="1" dirty="0" smtClean="0">
                  <a:solidFill>
                    <a:srgbClr val="0070C0"/>
                  </a:solidFill>
                </a:rPr>
                <a:t>model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004049" y="692696"/>
              <a:ext cx="4032448" cy="2088231"/>
            </a:xfrm>
            <a:prstGeom prst="round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933056"/>
            <a:ext cx="4015436" cy="2567229"/>
          </a:xfrm>
          <a:prstGeom prst="rect">
            <a:avLst/>
          </a:prstGeom>
        </p:spPr>
      </p:pic>
      <p:cxnSp>
        <p:nvCxnSpPr>
          <p:cNvPr id="29" name="Elbow Connector 28"/>
          <p:cNvCxnSpPr/>
          <p:nvPr/>
        </p:nvCxnSpPr>
        <p:spPr>
          <a:xfrm rot="10800000">
            <a:off x="3059833" y="2564908"/>
            <a:ext cx="2619787" cy="2016220"/>
          </a:xfrm>
          <a:prstGeom prst="bentConnector3">
            <a:avLst>
              <a:gd name="adj1" fmla="val 36603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86300" y="6457890"/>
            <a:ext cx="44577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generation time ~ simulation steps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2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DSMC: CPU </a:t>
            </a:r>
            <a:r>
              <a:rPr lang="en-US" dirty="0"/>
              <a:t>U</a:t>
            </a:r>
            <a:r>
              <a:rPr lang="en-US" dirty="0" smtClean="0"/>
              <a:t>sage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33900" y="1104900"/>
            <a:ext cx="4610100" cy="110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Property used: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E[time&lt;=1000; 25000] (max: usage)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068922"/>
            <a:ext cx="7398860" cy="46724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0"/>
            <a:ext cx="3970784" cy="11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Parameter instantiation: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N=8, B=100, K=2</a:t>
            </a:r>
          </a:p>
          <a:p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1735980" y="6471808"/>
            <a:ext cx="864096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0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Kim Larsen [</a:t>
            </a:r>
            <a:fld id="{3C55F532-70EC-4BB0-8F7B-D5093D26A9F4}" type="slidenum">
              <a:rPr lang="en-GB" smtClean="0"/>
              <a:pPr/>
              <a:t>42</a:t>
            </a:fld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10th International Workshop on Parallel and Distributed Methods in </a:t>
            </a:r>
            <a:r>
              <a:rPr lang="en-US" dirty="0" err="1" smtClean="0"/>
              <a:t>verifiCation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533900" y="3581400"/>
            <a:ext cx="4610100" cy="3276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62400" y="6134100"/>
            <a:ext cx="1257300" cy="723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4"/>
          <a:stretch>
            <a:fillRect/>
          </a:stretch>
        </p:blipFill>
        <p:spPr>
          <a:xfrm>
            <a:off x="56030" y="3707904"/>
            <a:ext cx="4173070" cy="315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DSMC Performance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3817938" cy="2863850"/>
          </a:xfrm>
        </p:spPr>
      </p:pic>
      <p:sp>
        <p:nvSpPr>
          <p:cNvPr id="10" name="TextBox 9"/>
          <p:cNvSpPr txBox="1"/>
          <p:nvPr/>
        </p:nvSpPr>
        <p:spPr>
          <a:xfrm>
            <a:off x="152400" y="1104900"/>
            <a:ext cx="965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N=16</a:t>
            </a:r>
          </a:p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B=1..10</a:t>
            </a:r>
          </a:p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K=1,2,4,8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100" y="3695700"/>
            <a:ext cx="4422203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Property used: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</a:rPr>
              <a:t>E[time&lt;=1000; 1000] (max: usage)</a:t>
            </a:r>
          </a:p>
          <a:p>
            <a:pPr algn="l"/>
            <a:endParaRPr lang="en-US" sz="1600" b="1" dirty="0">
              <a:solidFill>
                <a:srgbClr val="0070C0"/>
              </a:solidFill>
            </a:endParaRPr>
          </a:p>
          <a:p>
            <a:pPr algn="l"/>
            <a:r>
              <a:rPr lang="en-US" sz="1600" b="1" dirty="0" smtClean="0"/>
              <a:t>Conclusions: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</a:rPr>
              <a:t>K=1 has huge effect and should be 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</a:rPr>
              <a:t>	avoided.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</a:rPr>
              <a:t>K=2 has effect if B&lt;20.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</a:rPr>
              <a:t>K&gt;2 are indistinguishable on homogeneous 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</a:rPr>
              <a:t>	cluster.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</a:rPr>
              <a:t>K&gt;2 and B&gt;20: number of simulations scale 	linearly to the number of cores 	used.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3695700"/>
            <a:ext cx="965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B=100,</a:t>
            </a:r>
          </a:p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N=1..32</a:t>
            </a:r>
          </a:p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K=1,2,4,8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4876800" y="1066800"/>
            <a:ext cx="3843908" cy="2514600"/>
            <a:chOff x="4262771" y="469774"/>
            <a:chExt cx="4701717" cy="33201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309"/>
            <a:stretch>
              <a:fillRect/>
            </a:stretch>
          </p:blipFill>
          <p:spPr>
            <a:xfrm>
              <a:off x="4355976" y="620688"/>
              <a:ext cx="4608512" cy="31691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62771" y="469774"/>
              <a:ext cx="101502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70C0"/>
                  </a:solidFill>
                </a:rPr>
                <a:t>N=16</a:t>
              </a:r>
            </a:p>
            <a:p>
              <a:pPr algn="l"/>
              <a:r>
                <a:rPr lang="en-US" sz="1400" b="1" dirty="0" smtClean="0">
                  <a:solidFill>
                    <a:srgbClr val="0070C0"/>
                  </a:solidFill>
                </a:rPr>
                <a:t>B=20..200</a:t>
              </a:r>
            </a:p>
            <a:p>
              <a:pPr algn="l"/>
              <a:r>
                <a:rPr lang="en-US" sz="1400" b="1" dirty="0" smtClean="0">
                  <a:solidFill>
                    <a:srgbClr val="0070C0"/>
                  </a:solidFill>
                </a:rPr>
                <a:t>K=1,2,4,8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81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Preliminary experiments indicate that distributed SMC in UPPAAL scales very nicely.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More work to identify impact of parameters for distributing individual SMC?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 to assign statistical confidence to parametric analysis, e.g. optimum or NE?</a:t>
            </a:r>
          </a:p>
          <a:p>
            <a:endParaRPr lang="en-US" dirty="0" smtClean="0"/>
          </a:p>
          <a:p>
            <a:r>
              <a:rPr lang="en-US" dirty="0" smtClean="0"/>
              <a:t>More about UPPAAL SMC on Sunday !</a:t>
            </a:r>
          </a:p>
          <a:p>
            <a:r>
              <a:rPr lang="en-US" dirty="0" smtClean="0"/>
              <a:t>UPPAAL 4.1.4 available </a:t>
            </a:r>
            <a:br>
              <a:rPr lang="en-US" dirty="0" smtClean="0"/>
            </a:br>
            <a:r>
              <a:rPr lang="en-US" dirty="0" smtClean="0"/>
              <a:t>	  (support for SMC, DSMC, 64-bit,..)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10th International Workshop on Parallel and Distributed Methods in </a:t>
            </a:r>
            <a:r>
              <a:rPr lang="en-US" dirty="0" err="1" smtClean="0"/>
              <a:t>verifiCation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43</a:t>
            </a:fld>
            <a:r>
              <a:rPr lang="en-GB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C00CC"/>
                </a:solidFill>
              </a:rPr>
              <a:t>Statistical Model Checking in UPPAAL</a:t>
            </a:r>
          </a:p>
          <a:p>
            <a:pPr lvl="1"/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Distributed SMC for Parameterized Models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 Sweeps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Optimization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Nash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Equilibria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Distributing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Statistical Model Checking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Estimation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Testing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 Analysis of DSMC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5</a:t>
            </a:fld>
            <a:r>
              <a:rPr lang="en-GB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9200"/>
            <a:ext cx="79458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in </a:t>
            </a:r>
            <a:r>
              <a:rPr lang="en-US" dirty="0" smtClean="0">
                <a:solidFill>
                  <a:srgbClr val="CC00CC"/>
                </a:solidFill>
              </a:rPr>
              <a:t>UPPAAL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6</a:t>
            </a:fld>
            <a:r>
              <a:rPr lang="en-GB" smtClean="0"/>
              <a:t>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5100" y="5372100"/>
            <a:ext cx="237116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Train Gate 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1562100"/>
            <a:ext cx="6753772" cy="224676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E&lt;&gt; Train(0).Cross and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       (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forall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: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id_t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!= 0 imply Train(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).Stop)</a:t>
            </a:r>
          </a:p>
          <a:p>
            <a:pPr algn="l"/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A[]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forall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: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id_t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forall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(j :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id_t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 </a:t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       Train(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).Cross &amp;&amp; Train(j).Cross imply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== j</a:t>
            </a:r>
          </a:p>
          <a:p>
            <a:pPr algn="l"/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Train(0).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Appr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--&gt; Train(0).Cross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" y="3924300"/>
            <a:ext cx="6319359" cy="132343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PERFORMANCE PROPERTIES ??</a:t>
            </a:r>
          </a:p>
          <a:p>
            <a:pPr algn="l"/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Pr[ &lt;&gt; Time</a:t>
            </a:r>
            <a:r>
              <a:rPr lang="en-US" sz="2000" dirty="0" smtClean="0">
                <a:solidFill>
                  <a:schemeClr val="bg1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500 and Train(0).Cross] </a:t>
            </a:r>
            <a:r>
              <a:rPr lang="en-US" sz="2000" dirty="0" smtClean="0">
                <a:solidFill>
                  <a:schemeClr val="bg1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0.7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Pr[Train(0).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Appr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--&gt;</a:t>
            </a:r>
            <a:r>
              <a:rPr lang="en-US" sz="2000" baseline="-25000" dirty="0" smtClean="0">
                <a:solidFill>
                  <a:schemeClr val="bg1"/>
                </a:solidFill>
                <a:latin typeface="+mn-lt"/>
              </a:rPr>
              <a:t>Time </a:t>
            </a:r>
            <a:r>
              <a:rPr lang="en-US" sz="2000" baseline="-25000" dirty="0" smtClean="0">
                <a:solidFill>
                  <a:schemeClr val="bg1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aseline="-25000" dirty="0" smtClean="0">
                <a:solidFill>
                  <a:schemeClr val="bg1"/>
                </a:solidFill>
                <a:latin typeface="+mn-lt"/>
              </a:rPr>
              <a:t>100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Train(0).Cross]</a:t>
            </a:r>
            <a:r>
              <a:rPr lang="en-US" sz="2000" dirty="0" smtClean="0">
                <a:solidFill>
                  <a:schemeClr val="bg1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0.4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Semantics of 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7</a:t>
            </a:fld>
            <a:r>
              <a:rPr lang="en-GB" smtClean="0"/>
              <a:t>]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34444" t="23793" r="20556" b="8621"/>
          <a:stretch>
            <a:fillRect/>
          </a:stretch>
        </p:blipFill>
        <p:spPr bwMode="auto">
          <a:xfrm>
            <a:off x="342900" y="1905000"/>
            <a:ext cx="4554116" cy="413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 bwMode="auto">
          <a:xfrm>
            <a:off x="4229100" y="1371600"/>
            <a:ext cx="2496196" cy="369332"/>
          </a:xfrm>
          <a:prstGeom prst="borderCallout1">
            <a:avLst>
              <a:gd name="adj1" fmla="val 95586"/>
              <a:gd name="adj2" fmla="val -2153"/>
              <a:gd name="adj3" fmla="val 160878"/>
              <a:gd name="adj4" fmla="val -29776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Uniform Distribution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419100" y="1181100"/>
            <a:ext cx="2906566" cy="369332"/>
          </a:xfrm>
          <a:prstGeom prst="borderCallout1">
            <a:avLst>
              <a:gd name="adj1" fmla="val 109815"/>
              <a:gd name="adj2" fmla="val 61779"/>
              <a:gd name="adj3" fmla="val 362928"/>
              <a:gd name="adj4" fmla="val 8818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Exponential Distribution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228600" y="5638800"/>
            <a:ext cx="1728358" cy="369332"/>
          </a:xfrm>
          <a:prstGeom prst="borderCallout1">
            <a:avLst>
              <a:gd name="adj1" fmla="val -952"/>
              <a:gd name="adj2" fmla="val 102420"/>
              <a:gd name="adj3" fmla="val -53727"/>
              <a:gd name="adj4" fmla="val 111149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Input enabled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5448300"/>
            <a:ext cx="434606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latin typeface="+mn-lt"/>
              </a:rPr>
              <a:t>Composition =</a:t>
            </a: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Repeated races between components</a:t>
            </a:r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3"/>
          <a:srcRect l="32326" t="13953" r="-2" b="775"/>
          <a:stretch>
            <a:fillRect/>
          </a:stretch>
        </p:blipFill>
        <p:spPr bwMode="auto">
          <a:xfrm>
            <a:off x="5676900" y="35814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 l="23198" t="17402" b="2009"/>
          <a:stretch>
            <a:fillRect/>
          </a:stretch>
        </p:blipFill>
        <p:spPr bwMode="auto">
          <a:xfrm>
            <a:off x="5672137" y="1828800"/>
            <a:ext cx="2671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190500" y="2552700"/>
            <a:ext cx="13335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in </a:t>
            </a:r>
            <a:r>
              <a:rPr lang="en-US" dirty="0" smtClean="0">
                <a:solidFill>
                  <a:srgbClr val="CC00CC"/>
                </a:solidFill>
              </a:rPr>
              <a:t>UPPAAL </a:t>
            </a:r>
            <a:r>
              <a:rPr lang="en-US" dirty="0" smtClean="0">
                <a:solidFill>
                  <a:srgbClr val="333399"/>
                </a:solidFill>
              </a:rPr>
              <a:t>SMC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8</a:t>
            </a:fld>
            <a:r>
              <a:rPr lang="en-GB" smtClean="0"/>
              <a:t>]</a:t>
            </a:r>
            <a:endParaRPr lang="en-GB" dirty="0"/>
          </a:p>
        </p:txBody>
      </p:sp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/>
          <a:srcRect t="756" r="11872"/>
          <a:stretch>
            <a:fillRect/>
          </a:stretch>
        </p:blipFill>
        <p:spPr bwMode="auto">
          <a:xfrm>
            <a:off x="647700" y="1143000"/>
            <a:ext cx="7353300" cy="500300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286500" y="5562600"/>
            <a:ext cx="237116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Train Gate Example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2630"/>
          <a:stretch>
            <a:fillRect/>
          </a:stretch>
        </p:blipFill>
        <p:spPr bwMode="auto">
          <a:xfrm>
            <a:off x="3924300" y="1161434"/>
            <a:ext cx="5143500" cy="333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8600" y="1447800"/>
            <a:ext cx="36957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Pr[time &lt;= 500](&lt;&gt; Train(5).Cross)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05000"/>
            <a:ext cx="36957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Pr[time &lt;= 500](&lt;&gt; Train(0).Cross)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238500"/>
            <a:ext cx="44196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Pr[time &lt;= 500](&lt;&gt; Train(5).Cross) </a:t>
            </a:r>
            <a:r>
              <a:rPr lang="en-US" dirty="0" smtClean="0">
                <a:solidFill>
                  <a:schemeClr val="bg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bg1"/>
                </a:solidFill>
              </a:rPr>
              <a:t> 0.5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3695700"/>
            <a:ext cx="1981200" cy="86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209889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28600" y="4572000"/>
            <a:ext cx="44196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Pr[time &lt;= 500](&lt;&gt; Train(5).Cross) </a:t>
            </a:r>
            <a:r>
              <a:rPr lang="en-US" dirty="0" smtClean="0">
                <a:solidFill>
                  <a:schemeClr val="bg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Pr[time &lt;= 500](&lt;&gt; Train(0).Cross)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334000"/>
            <a:ext cx="3276600" cy="8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 rot="343535">
            <a:off x="6559282" y="11752"/>
            <a:ext cx="226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More on Sunday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at  CAV 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FORMATS 2011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 Algorithms in UPPAAL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6898" y="6385511"/>
            <a:ext cx="3721517" cy="312737"/>
          </a:xfrm>
        </p:spPr>
        <p:txBody>
          <a:bodyPr/>
          <a:lstStyle/>
          <a:p>
            <a:r>
              <a:rPr lang="en-US" smtClean="0"/>
              <a:t>10th International Workshop on Parallel and Distributed Methods in verifiCation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346700" y="6399380"/>
            <a:ext cx="1473200" cy="312737"/>
          </a:xfrm>
        </p:spPr>
        <p:txBody>
          <a:bodyPr/>
          <a:lstStyle/>
          <a:p>
            <a:r>
              <a:rPr lang="en-GB" smtClean="0"/>
              <a:t>Kim Larsen [</a:t>
            </a:r>
            <a:fld id="{3C55F532-70EC-4BB0-8F7B-D5093D26A9F4}" type="slidenum">
              <a:rPr lang="en-GB" smtClean="0"/>
              <a:pPr/>
              <a:t>9</a:t>
            </a:fld>
            <a:r>
              <a:rPr lang="en-GB" smtClean="0"/>
              <a:t>]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4115" y="1257300"/>
          <a:ext cx="6477000" cy="4857188"/>
        </p:xfrm>
        <a:graphic>
          <a:graphicData uri="http://schemas.openxmlformats.org/presentationml/2006/ole">
            <p:oleObj spid="_x0000_s30722" name="Slide" r:id="rId4" imgW="4227672" imgH="3170100" progId="PowerPoint.Slide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4115" y="1257300"/>
          <a:ext cx="6503153" cy="4876800"/>
        </p:xfrm>
        <a:graphic>
          <a:graphicData uri="http://schemas.openxmlformats.org/presentationml/2006/ole">
            <p:oleObj spid="_x0000_s30723" name="Slide" r:id="rId5" imgW="3945562" imgH="2958112" progId="PowerPoint.Slide.12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276600" y="1181100"/>
            <a:ext cx="5600700" cy="3276600"/>
            <a:chOff x="2286000" y="1828800"/>
            <a:chExt cx="5600700" cy="32766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1" name="Rectangle 30"/>
            <p:cNvSpPr/>
            <p:nvPr/>
          </p:nvSpPr>
          <p:spPr bwMode="auto">
            <a:xfrm>
              <a:off x="2286000" y="1828800"/>
              <a:ext cx="5600700" cy="3276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+mn-lt"/>
              </a:endParaRPr>
            </a:p>
          </p:txBody>
        </p:sp>
        <p:grpSp>
          <p:nvGrpSpPr>
            <p:cNvPr id="32" name="Group 53"/>
            <p:cNvGrpSpPr/>
            <p:nvPr/>
          </p:nvGrpSpPr>
          <p:grpSpPr>
            <a:xfrm>
              <a:off x="2324100" y="1981201"/>
              <a:ext cx="5372099" cy="3086102"/>
              <a:chOff x="152400" y="1447800"/>
              <a:chExt cx="6730509" cy="36195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1790700" y="1752600"/>
                <a:ext cx="4686299" cy="800100"/>
              </a:xfrm>
              <a:prstGeom prst="rect">
                <a:avLst/>
              </a:prstGeom>
              <a:solidFill>
                <a:srgbClr val="BEE39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>
                  <a:latin typeface="+mn-lt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790700" y="4267200"/>
                <a:ext cx="4686299" cy="8001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>
                  <a:latin typeface="+mn-lt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 bwMode="auto">
              <a:xfrm rot="5400000" flipH="1" flipV="1">
                <a:off x="19050" y="3218656"/>
                <a:ext cx="35433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1488955" y="3413946"/>
                <a:ext cx="5102345" cy="1426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1775360" y="2552701"/>
                <a:ext cx="4730106" cy="1222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90700" y="4267200"/>
                <a:ext cx="48006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5981700" y="3467101"/>
                <a:ext cx="901209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runs #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1" y="1600199"/>
                <a:ext cx="27924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r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1790700" y="32385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2247900" y="30861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2705100" y="28956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3162300" y="28956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3619500" y="30861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flipV="1">
                <a:off x="4543939" y="2865965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4076700" y="3048000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 flipV="1">
                <a:off x="5021280" y="2687224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5486400" y="2508484"/>
                <a:ext cx="495300" cy="190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50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 l="18112" t="67732" r="64218" b="23150"/>
              <a:stretch>
                <a:fillRect/>
              </a:stretch>
            </p:blipFill>
            <p:spPr bwMode="auto">
              <a:xfrm>
                <a:off x="152400" y="4152900"/>
                <a:ext cx="15240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 l="18112" t="76850" r="64660" b="11427"/>
              <a:stretch>
                <a:fillRect/>
              </a:stretch>
            </p:blipFill>
            <p:spPr bwMode="auto">
              <a:xfrm>
                <a:off x="228600" y="2438400"/>
                <a:ext cx="1485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429000" y="4419601"/>
                <a:ext cx="133081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Accept </a:t>
                </a:r>
                <a:r>
                  <a:rPr lang="en-US" dirty="0" smtClean="0">
                    <a:latin typeface="Lucida Sans Unicode"/>
                  </a:rPr>
                  <a:t>H</a:t>
                </a:r>
                <a:r>
                  <a:rPr lang="en-US" baseline="-25000" dirty="0" smtClean="0">
                    <a:latin typeface="Lucida Sans Unicode"/>
                  </a:rPr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05200" y="2019301"/>
                <a:ext cx="128272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Accept </a:t>
                </a:r>
                <a:r>
                  <a:rPr lang="en-US" dirty="0" smtClean="0">
                    <a:latin typeface="Lucida Sans Unicode"/>
                  </a:rPr>
                  <a:t>H</a:t>
                </a:r>
                <a:r>
                  <a:rPr lang="en-US" baseline="-25000" dirty="0" smtClean="0">
                    <a:latin typeface="Lucida Sans Unicode"/>
                  </a:rPr>
                  <a:t>1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4610100" y="273290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53000" y="25908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959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38900" y="25527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81800" y="24003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4700" y="22860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3800" y="21336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531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80250" y="254240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  <p:tag name="FIRSTKGL@YFUJQKSFUVWYY577" val="33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RTIST2 CAV07">
  <a:themeElements>
    <a:clrScheme name="ARTIST2 CAV07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99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2CA"/>
      </a:accent5>
      <a:accent6>
        <a:srgbClr val="A1A1A1"/>
      </a:accent6>
      <a:hlink>
        <a:srgbClr val="5F5F5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EE395">
            <a:alpha val="17000"/>
          </a:srgbClr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bg1">
              <a:lumMod val="50000"/>
            </a:schemeClr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ARTIST2 CAV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IST2 CAV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7878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A1A1A1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A1A1A1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ST2 CAV07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9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A1A1A1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ARTIST2 CAV07</Template>
  <TotalTime>49256</TotalTime>
  <Words>3711</Words>
  <Application>Microsoft PowerPoint</Application>
  <PresentationFormat>On-screen Show (4:3)</PresentationFormat>
  <Paragraphs>972</Paragraphs>
  <Slides>43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4" baseType="lpstr">
      <vt:lpstr>Arial</vt:lpstr>
      <vt:lpstr>Lucida Sans Unicode</vt:lpstr>
      <vt:lpstr>Wingdings</vt:lpstr>
      <vt:lpstr>CMMI10</vt:lpstr>
      <vt:lpstr>CMR10</vt:lpstr>
      <vt:lpstr>CMMI7</vt:lpstr>
      <vt:lpstr>CMSY10ORIG</vt:lpstr>
      <vt:lpstr>CMTI10</vt:lpstr>
      <vt:lpstr>CMR7</vt:lpstr>
      <vt:lpstr>LCMSS8</vt:lpstr>
      <vt:lpstr>LCMSSI8</vt:lpstr>
      <vt:lpstr>CMMI8</vt:lpstr>
      <vt:lpstr>CMMI12</vt:lpstr>
      <vt:lpstr>Comic Sans MS</vt:lpstr>
      <vt:lpstr>Symbol</vt:lpstr>
      <vt:lpstr>Tahoma</vt:lpstr>
      <vt:lpstr>ＭＳ Ｐゴシック</vt:lpstr>
      <vt:lpstr>cmsy10</vt:lpstr>
      <vt:lpstr>ARTIST2 CAV07</vt:lpstr>
      <vt:lpstr>Slide</vt:lpstr>
      <vt:lpstr>Adobe Photoshop Image</vt:lpstr>
      <vt:lpstr>Parallel &amp; Distributed  Statistical Model Checking for Parameterized Timed Automata </vt:lpstr>
      <vt:lpstr>UPPAAL &amp; PDMC’05</vt:lpstr>
      <vt:lpstr>UPPAAL &amp; PDMC’11</vt:lpstr>
      <vt:lpstr>Overview</vt:lpstr>
      <vt:lpstr>Overview</vt:lpstr>
      <vt:lpstr>Model Checking in UPPAAL</vt:lpstr>
      <vt:lpstr>Stochastic Semantics of TA</vt:lpstr>
      <vt:lpstr>Queries in UPPAAL SMC</vt:lpstr>
      <vt:lpstr>SMC Algorithms in UPPAAL</vt:lpstr>
      <vt:lpstr>Overview</vt:lpstr>
      <vt:lpstr>Parameterized Models in UPPAAL</vt:lpstr>
      <vt:lpstr>Parameterized Analysis of Trains</vt:lpstr>
      <vt:lpstr>Lightweight Media Access Control</vt:lpstr>
      <vt:lpstr>Slide 14</vt:lpstr>
      <vt:lpstr>SMC of LMAC with 4 Nodes</vt:lpstr>
      <vt:lpstr>LMAC with Parameterized Topology          Distributed SMC</vt:lpstr>
      <vt:lpstr>10-Node Random Topologies           Distributed SMC</vt:lpstr>
      <vt:lpstr>Nash Eq in Wireless Ad Hoc Networks</vt:lpstr>
      <vt:lpstr>Nash Eq in Wireless Ad Hoc Networks</vt:lpstr>
      <vt:lpstr>Nash Eq in Wireless Ad Hoc Networks</vt:lpstr>
      <vt:lpstr>Aloha CSMA/CD protocol</vt:lpstr>
      <vt:lpstr>Distributed Algoritm for Computing Nash Equilibrium</vt:lpstr>
      <vt:lpstr>Distributed algorithm for computing Nash equilibrium</vt:lpstr>
      <vt:lpstr>Distributed algorithm for computing Nash equilibrium</vt:lpstr>
      <vt:lpstr>Distributed algorithm for computing Nash equilibrium</vt:lpstr>
      <vt:lpstr>Distributed algorithm for computing Nash equilibrium</vt:lpstr>
      <vt:lpstr>Distributed algorithm for computing Nash equilibrium</vt:lpstr>
      <vt:lpstr>Results (3 nodes)</vt:lpstr>
      <vt:lpstr>Results (3 nodes)</vt:lpstr>
      <vt:lpstr>Results</vt:lpstr>
      <vt:lpstr>Overview</vt:lpstr>
      <vt:lpstr>Bias Problem</vt:lpstr>
      <vt:lpstr>Our Implementation</vt:lpstr>
      <vt:lpstr>Our Implementation</vt:lpstr>
      <vt:lpstr>Experiment on Multi-Core</vt:lpstr>
      <vt:lpstr>Performance</vt:lpstr>
      <vt:lpstr>Early Cluster Experiments</vt:lpstr>
      <vt:lpstr>Overview</vt:lpstr>
      <vt:lpstr>Distributed SMC</vt:lpstr>
      <vt:lpstr>Distributed SMC: Model of a Core</vt:lpstr>
      <vt:lpstr>DSMC: CPU Usage Time</vt:lpstr>
      <vt:lpstr>DSMC Performance Analysis</vt:lpstr>
      <vt:lpstr>Conclusion</vt:lpstr>
    </vt:vector>
  </TitlesOfParts>
  <Company>AAU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and Performance Analysis of Embedded Systems</dc:title>
  <dc:creator>Kim Guldstrand Larsen</dc:creator>
  <cp:lastModifiedBy>CS</cp:lastModifiedBy>
  <cp:revision>202</cp:revision>
  <cp:lastPrinted>1601-01-01T00:00:00Z</cp:lastPrinted>
  <dcterms:created xsi:type="dcterms:W3CDTF">2007-07-01T08:34:52Z</dcterms:created>
  <dcterms:modified xsi:type="dcterms:W3CDTF">2011-07-14T22:11:42Z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